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73" r:id="rId1"/>
  </p:sldMasterIdLst>
  <p:notesMasterIdLst>
    <p:notesMasterId r:id="rId13"/>
  </p:notesMasterIdLst>
  <p:sldIdLst>
    <p:sldId id="256" r:id="rId2"/>
    <p:sldId id="283" r:id="rId3"/>
    <p:sldId id="257" r:id="rId4"/>
    <p:sldId id="296" r:id="rId5"/>
    <p:sldId id="294" r:id="rId6"/>
    <p:sldId id="287" r:id="rId7"/>
    <p:sldId id="290" r:id="rId8"/>
    <p:sldId id="267" r:id="rId9"/>
    <p:sldId id="278" r:id="rId10"/>
    <p:sldId id="279" r:id="rId11"/>
    <p:sldId id="280" r:id="rId12"/>
  </p:sldIdLst>
  <p:sldSz cx="18288000" cy="10287000"/>
  <p:notesSz cx="6858000" cy="9144000"/>
  <p:embeddedFontLst>
    <p:embeddedFont>
      <p:font typeface="Archivo Black" panose="020B0604020202020204" charset="0"/>
      <p:regular r:id="rId14"/>
    </p:embeddedFont>
    <p:embeddedFont>
      <p:font typeface="Be Vietnam" panose="020B0604020202020204" charset="0"/>
      <p:regular r:id="rId15"/>
    </p:embeddedFont>
    <p:embeddedFont>
      <p:font typeface="Be Vietnam Ultra-Bold" panose="020B060402020202020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Bold" panose="020B0803050203000203" charset="0"/>
      <p:regular r:id="rId25"/>
    </p:embeddedFont>
    <p:embeddedFont>
      <p:font typeface="Now Bold" panose="020B0604020202020204" charset="0"/>
      <p:regular r:id="rId26"/>
    </p:embeddedFont>
    <p:embeddedFont>
      <p:font typeface="Poppins Ultra-Bold" panose="020B0604020202020204" charset="0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92A90-6E49-4717-88C8-080179A5DC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90B9CB0-5C0F-4D92-995F-D2D822D0FF7E}">
      <dgm:prSet/>
      <dgm:spPr/>
      <dgm:t>
        <a:bodyPr/>
        <a:lstStyle/>
        <a:p>
          <a:pPr>
            <a:lnSpc>
              <a:spcPct val="90000"/>
            </a:lnSpc>
          </a:pPr>
          <a:endParaRPr lang="en-CA" sz="2200" dirty="0"/>
        </a:p>
      </dgm:t>
    </dgm:pt>
    <dgm:pt modelId="{B45B361E-B448-4261-9A0D-EC0BE477254B}" type="parTrans" cxnId="{C0490662-3B09-47A9-B7D7-156A8881E0E2}">
      <dgm:prSet/>
      <dgm:spPr/>
      <dgm:t>
        <a:bodyPr/>
        <a:lstStyle/>
        <a:p>
          <a:endParaRPr lang="en-CA"/>
        </a:p>
      </dgm:t>
    </dgm:pt>
    <dgm:pt modelId="{EEADDCB7-DBD4-47A6-8951-885F8BDBA690}" type="sibTrans" cxnId="{C0490662-3B09-47A9-B7D7-156A8881E0E2}">
      <dgm:prSet/>
      <dgm:spPr/>
      <dgm:t>
        <a:bodyPr/>
        <a:lstStyle/>
        <a:p>
          <a:endParaRPr lang="en-CA"/>
        </a:p>
      </dgm:t>
    </dgm:pt>
    <dgm:pt modelId="{5C819972-7D63-4F27-8AF6-47E27E1AAE7A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200" b="0" i="0" dirty="0"/>
            <a:t>Brief overview of American Airlines' aim to improve customer experience through digital transformation.</a:t>
          </a:r>
          <a:endParaRPr lang="en-CA" sz="2200" dirty="0"/>
        </a:p>
      </dgm:t>
    </dgm:pt>
    <dgm:pt modelId="{DD26FBA8-EE56-473D-A97D-C0055485C9A9}" type="parTrans" cxnId="{96D2C51E-295C-462A-AE2C-7AEB8CB11156}">
      <dgm:prSet/>
      <dgm:spPr/>
      <dgm:t>
        <a:bodyPr/>
        <a:lstStyle/>
        <a:p>
          <a:endParaRPr lang="en-IN"/>
        </a:p>
      </dgm:t>
    </dgm:pt>
    <dgm:pt modelId="{12DD0ADF-D9BB-4FA1-AAA3-9A8420CD1ABB}" type="sibTrans" cxnId="{96D2C51E-295C-462A-AE2C-7AEB8CB11156}">
      <dgm:prSet/>
      <dgm:spPr/>
      <dgm:t>
        <a:bodyPr/>
        <a:lstStyle/>
        <a:p>
          <a:endParaRPr lang="en-IN"/>
        </a:p>
      </dgm:t>
    </dgm:pt>
    <dgm:pt modelId="{A1E880E7-8CBE-49E7-883E-E6E19357B3F3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200" b="0" i="0" dirty="0"/>
            <a:t>Key goals: Migrating to the cloud, modernizing the customer-facing application, and overcoming legacy constraints.</a:t>
          </a:r>
          <a:endParaRPr lang="en-CA" sz="2200" dirty="0"/>
        </a:p>
      </dgm:t>
    </dgm:pt>
    <dgm:pt modelId="{F57250A0-611D-48C1-89EA-7E0574E23CD7}" type="parTrans" cxnId="{F48798E9-2065-4AD9-B26C-D2AB7ECD1080}">
      <dgm:prSet/>
      <dgm:spPr/>
      <dgm:t>
        <a:bodyPr/>
        <a:lstStyle/>
        <a:p>
          <a:endParaRPr lang="en-IN"/>
        </a:p>
      </dgm:t>
    </dgm:pt>
    <dgm:pt modelId="{6532F710-8ED0-4F43-A916-0E256BFCF8D1}" type="sibTrans" cxnId="{F48798E9-2065-4AD9-B26C-D2AB7ECD1080}">
      <dgm:prSet/>
      <dgm:spPr/>
      <dgm:t>
        <a:bodyPr/>
        <a:lstStyle/>
        <a:p>
          <a:endParaRPr lang="en-IN"/>
        </a:p>
      </dgm:t>
    </dgm:pt>
    <dgm:pt modelId="{C2C55435-C7F1-4F6F-BEC1-AC5BE784E326}" type="pres">
      <dgm:prSet presAssocID="{65892A90-6E49-4717-88C8-080179A5DC11}" presName="linearFlow" presStyleCnt="0">
        <dgm:presLayoutVars>
          <dgm:dir/>
          <dgm:resizeHandles val="exact"/>
        </dgm:presLayoutVars>
      </dgm:prSet>
      <dgm:spPr/>
    </dgm:pt>
    <dgm:pt modelId="{A7338EF8-DE39-4306-8E1D-788DD5B5619E}" type="pres">
      <dgm:prSet presAssocID="{C90B9CB0-5C0F-4D92-995F-D2D822D0FF7E}" presName="composite" presStyleCnt="0"/>
      <dgm:spPr/>
    </dgm:pt>
    <dgm:pt modelId="{A7E58AE1-3B52-4631-B32E-42785D4A1238}" type="pres">
      <dgm:prSet presAssocID="{C90B9CB0-5C0F-4D92-995F-D2D822D0FF7E}" presName="imgShp" presStyleLbl="fgImgPlace1" presStyleIdx="0" presStyleCnt="1" custLinFactNeighborX="1384" custLinFactNeighborY="1826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B99F1499-C82B-41BE-92AD-27D4CE167EF3}" type="pres">
      <dgm:prSet presAssocID="{C90B9CB0-5C0F-4D92-995F-D2D822D0FF7E}" presName="txShp" presStyleLbl="node1" presStyleIdx="0" presStyleCnt="1" custScaleX="104445">
        <dgm:presLayoutVars>
          <dgm:bulletEnabled val="1"/>
        </dgm:presLayoutVars>
      </dgm:prSet>
      <dgm:spPr/>
    </dgm:pt>
  </dgm:ptLst>
  <dgm:cxnLst>
    <dgm:cxn modelId="{96D2C51E-295C-462A-AE2C-7AEB8CB11156}" srcId="{C90B9CB0-5C0F-4D92-995F-D2D822D0FF7E}" destId="{5C819972-7D63-4F27-8AF6-47E27E1AAE7A}" srcOrd="0" destOrd="0" parTransId="{DD26FBA8-EE56-473D-A97D-C0055485C9A9}" sibTransId="{12DD0ADF-D9BB-4FA1-AAA3-9A8420CD1ABB}"/>
    <dgm:cxn modelId="{FF230B41-AD38-4E49-BD7A-4E0FA5EA3577}" type="presOf" srcId="{5C819972-7D63-4F27-8AF6-47E27E1AAE7A}" destId="{B99F1499-C82B-41BE-92AD-27D4CE167EF3}" srcOrd="0" destOrd="1" presId="urn:microsoft.com/office/officeart/2005/8/layout/vList3"/>
    <dgm:cxn modelId="{C0490662-3B09-47A9-B7D7-156A8881E0E2}" srcId="{65892A90-6E49-4717-88C8-080179A5DC11}" destId="{C90B9CB0-5C0F-4D92-995F-D2D822D0FF7E}" srcOrd="0" destOrd="0" parTransId="{B45B361E-B448-4261-9A0D-EC0BE477254B}" sibTransId="{EEADDCB7-DBD4-47A6-8951-885F8BDBA690}"/>
    <dgm:cxn modelId="{4A06F76B-157C-4213-AFD6-C588C2464807}" type="presOf" srcId="{C90B9CB0-5C0F-4D92-995F-D2D822D0FF7E}" destId="{B99F1499-C82B-41BE-92AD-27D4CE167EF3}" srcOrd="0" destOrd="0" presId="urn:microsoft.com/office/officeart/2005/8/layout/vList3"/>
    <dgm:cxn modelId="{44A42E7A-9E86-4C8C-A204-8C1851594D2E}" type="presOf" srcId="{65892A90-6E49-4717-88C8-080179A5DC11}" destId="{C2C55435-C7F1-4F6F-BEC1-AC5BE784E326}" srcOrd="0" destOrd="0" presId="urn:microsoft.com/office/officeart/2005/8/layout/vList3"/>
    <dgm:cxn modelId="{AB24D0DF-49F6-45DE-922F-F56A9B68A6A9}" type="presOf" srcId="{A1E880E7-8CBE-49E7-883E-E6E19357B3F3}" destId="{B99F1499-C82B-41BE-92AD-27D4CE167EF3}" srcOrd="0" destOrd="2" presId="urn:microsoft.com/office/officeart/2005/8/layout/vList3"/>
    <dgm:cxn modelId="{F48798E9-2065-4AD9-B26C-D2AB7ECD1080}" srcId="{C90B9CB0-5C0F-4D92-995F-D2D822D0FF7E}" destId="{A1E880E7-8CBE-49E7-883E-E6E19357B3F3}" srcOrd="1" destOrd="0" parTransId="{F57250A0-611D-48C1-89EA-7E0574E23CD7}" sibTransId="{6532F710-8ED0-4F43-A916-0E256BFCF8D1}"/>
    <dgm:cxn modelId="{75052FD9-0CE1-4D07-8704-3BC70D910687}" type="presParOf" srcId="{C2C55435-C7F1-4F6F-BEC1-AC5BE784E326}" destId="{A7338EF8-DE39-4306-8E1D-788DD5B5619E}" srcOrd="0" destOrd="0" presId="urn:microsoft.com/office/officeart/2005/8/layout/vList3"/>
    <dgm:cxn modelId="{ABA2CA78-A1A8-4851-8F6D-96FF820F1672}" type="presParOf" srcId="{A7338EF8-DE39-4306-8E1D-788DD5B5619E}" destId="{A7E58AE1-3B52-4631-B32E-42785D4A1238}" srcOrd="0" destOrd="0" presId="urn:microsoft.com/office/officeart/2005/8/layout/vList3"/>
    <dgm:cxn modelId="{F4D1232B-62FE-4D98-A9DB-65224A6BED5A}" type="presParOf" srcId="{A7338EF8-DE39-4306-8E1D-788DD5B5619E}" destId="{B99F1499-C82B-41BE-92AD-27D4CE167E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84C2C3-3F70-440B-8156-2CBFE25F5B08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CB665D8-7B1F-4461-9DB2-8362C9AAB462}">
      <dgm:prSet/>
      <dgm:spPr/>
      <dgm:t>
        <a:bodyPr/>
        <a:lstStyle/>
        <a:p>
          <a:r>
            <a:rPr lang="en-US" b="1" i="0" dirty="0"/>
            <a:t>aa.com:</a:t>
          </a:r>
          <a:r>
            <a:rPr lang="en-US" b="0" i="0" dirty="0"/>
            <a:t> The airline's website needs to be scalable and adaptable to handle fluctuating traffic volumes</a:t>
          </a:r>
          <a:endParaRPr lang="en-CA" dirty="0"/>
        </a:p>
      </dgm:t>
    </dgm:pt>
    <dgm:pt modelId="{4883C946-A5AB-4660-BF92-98C7F5FE4714}" type="parTrans" cxnId="{6CDD6937-D472-47E1-9952-1B93DB420612}">
      <dgm:prSet/>
      <dgm:spPr/>
      <dgm:t>
        <a:bodyPr/>
        <a:lstStyle/>
        <a:p>
          <a:endParaRPr lang="en-CA"/>
        </a:p>
      </dgm:t>
    </dgm:pt>
    <dgm:pt modelId="{440EB6BE-0016-42A2-AC8C-28FF490816B3}" type="sibTrans" cxnId="{6CDD6937-D472-47E1-9952-1B93DB420612}">
      <dgm:prSet/>
      <dgm:spPr/>
      <dgm:t>
        <a:bodyPr/>
        <a:lstStyle/>
        <a:p>
          <a:endParaRPr lang="en-CA"/>
        </a:p>
      </dgm:t>
    </dgm:pt>
    <dgm:pt modelId="{9E8D3A7A-5DBD-48B7-AACE-AF49B9A7D976}">
      <dgm:prSet/>
      <dgm:spPr/>
      <dgm:t>
        <a:bodyPr/>
        <a:lstStyle/>
        <a:p>
          <a:r>
            <a:rPr lang="en-US" b="1" i="0" dirty="0"/>
            <a:t>Customer-Facing Mobile App:</a:t>
          </a:r>
          <a:r>
            <a:rPr lang="en-US" b="0" i="0" dirty="0"/>
            <a:t> This app provides essential travel information and booking functionalities. Reliable connectivity is crucial</a:t>
          </a:r>
          <a:r>
            <a:rPr lang="en-US" dirty="0"/>
            <a:t>.</a:t>
          </a:r>
          <a:endParaRPr lang="en-CA" dirty="0"/>
        </a:p>
      </dgm:t>
    </dgm:pt>
    <dgm:pt modelId="{26D7162A-A5A2-4710-B979-486482655367}" type="parTrans" cxnId="{F184AE83-09EB-453C-8175-C67F2447B27E}">
      <dgm:prSet/>
      <dgm:spPr/>
      <dgm:t>
        <a:bodyPr/>
        <a:lstStyle/>
        <a:p>
          <a:endParaRPr lang="en-CA"/>
        </a:p>
      </dgm:t>
    </dgm:pt>
    <dgm:pt modelId="{7D6CDA12-DE51-489D-9FEB-8F9B5B1D8D3A}" type="sibTrans" cxnId="{F184AE83-09EB-453C-8175-C67F2447B27E}">
      <dgm:prSet/>
      <dgm:spPr/>
      <dgm:t>
        <a:bodyPr/>
        <a:lstStyle/>
        <a:p>
          <a:endParaRPr lang="en-CA"/>
        </a:p>
      </dgm:t>
    </dgm:pt>
    <dgm:pt modelId="{954AE872-C490-4542-B5D7-61430521D739}">
      <dgm:prSet/>
      <dgm:spPr/>
      <dgm:t>
        <a:bodyPr/>
        <a:lstStyle/>
        <a:p>
          <a:r>
            <a:rPr lang="en-US" b="1" i="0" dirty="0"/>
            <a:t>Global Network of Check-in Kiosks:</a:t>
          </a:r>
          <a:r>
            <a:rPr lang="en-US" b="0" i="0" dirty="0"/>
            <a:t> These self-service kiosks enable faster check-ins and baggage handling at airports. Data synchronization and security are paramount.</a:t>
          </a:r>
          <a:endParaRPr lang="en-CA" dirty="0"/>
        </a:p>
      </dgm:t>
    </dgm:pt>
    <dgm:pt modelId="{C279643F-0229-4F3E-BAA5-ADA04AAAE332}" type="parTrans" cxnId="{1C2E4442-DBC4-440B-8C5C-9D3DE8825F4E}">
      <dgm:prSet/>
      <dgm:spPr/>
      <dgm:t>
        <a:bodyPr/>
        <a:lstStyle/>
        <a:p>
          <a:endParaRPr lang="en-CA"/>
        </a:p>
      </dgm:t>
    </dgm:pt>
    <dgm:pt modelId="{452AF0A2-9D1A-44F1-828E-326159777102}" type="sibTrans" cxnId="{1C2E4442-DBC4-440B-8C5C-9D3DE8825F4E}">
      <dgm:prSet/>
      <dgm:spPr/>
      <dgm:t>
        <a:bodyPr/>
        <a:lstStyle/>
        <a:p>
          <a:endParaRPr lang="en-CA"/>
        </a:p>
      </dgm:t>
    </dgm:pt>
    <dgm:pt modelId="{44F3E0D9-059B-4757-9DD3-12943D40282F}">
      <dgm:prSet/>
      <dgm:spPr/>
      <dgm:t>
        <a:bodyPr/>
        <a:lstStyle/>
        <a:p>
          <a:r>
            <a:rPr lang="en-US" b="1" i="0" dirty="0"/>
            <a:t>Cargo Customer Website:</a:t>
          </a:r>
          <a:r>
            <a:rPr lang="en-US" b="0" i="0" dirty="0"/>
            <a:t> This website provides cargo tracking, booking, and management tools. Secure access for partners and clients is essential.</a:t>
          </a:r>
          <a:endParaRPr lang="en-CA" dirty="0"/>
        </a:p>
      </dgm:t>
    </dgm:pt>
    <dgm:pt modelId="{3385AC99-71D3-42F6-AFE8-BA588A96ADB5}" type="parTrans" cxnId="{06B76617-70C3-4DF2-82D3-B50F0FE86C3F}">
      <dgm:prSet/>
      <dgm:spPr/>
      <dgm:t>
        <a:bodyPr/>
        <a:lstStyle/>
        <a:p>
          <a:endParaRPr lang="en-CA"/>
        </a:p>
      </dgm:t>
    </dgm:pt>
    <dgm:pt modelId="{C674121F-A07C-4E0F-8FED-476B9D45AD64}" type="sibTrans" cxnId="{06B76617-70C3-4DF2-82D3-B50F0FE86C3F}">
      <dgm:prSet/>
      <dgm:spPr/>
      <dgm:t>
        <a:bodyPr/>
        <a:lstStyle/>
        <a:p>
          <a:endParaRPr lang="en-CA"/>
        </a:p>
      </dgm:t>
    </dgm:pt>
    <dgm:pt modelId="{8447DE0F-219C-4DEF-8C0A-8590F7EEEDC5}" type="pres">
      <dgm:prSet presAssocID="{0284C2C3-3F70-440B-8156-2CBFE25F5B08}" presName="outerComposite" presStyleCnt="0">
        <dgm:presLayoutVars>
          <dgm:chMax val="5"/>
          <dgm:dir/>
          <dgm:resizeHandles val="exact"/>
        </dgm:presLayoutVars>
      </dgm:prSet>
      <dgm:spPr/>
    </dgm:pt>
    <dgm:pt modelId="{827D1B5F-227E-48BC-9343-51CFBBD104A9}" type="pres">
      <dgm:prSet presAssocID="{0284C2C3-3F70-440B-8156-2CBFE25F5B08}" presName="dummyMaxCanvas" presStyleCnt="0">
        <dgm:presLayoutVars/>
      </dgm:prSet>
      <dgm:spPr/>
    </dgm:pt>
    <dgm:pt modelId="{2822C1CD-85E3-4884-8434-BC2B72E01DF0}" type="pres">
      <dgm:prSet presAssocID="{0284C2C3-3F70-440B-8156-2CBFE25F5B08}" presName="FourNodes_1" presStyleLbl="node1" presStyleIdx="0" presStyleCnt="4">
        <dgm:presLayoutVars>
          <dgm:bulletEnabled val="1"/>
        </dgm:presLayoutVars>
      </dgm:prSet>
      <dgm:spPr/>
    </dgm:pt>
    <dgm:pt modelId="{BDA169D4-7D43-4413-80CD-7A3FB52A5720}" type="pres">
      <dgm:prSet presAssocID="{0284C2C3-3F70-440B-8156-2CBFE25F5B08}" presName="FourNodes_2" presStyleLbl="node1" presStyleIdx="1" presStyleCnt="4">
        <dgm:presLayoutVars>
          <dgm:bulletEnabled val="1"/>
        </dgm:presLayoutVars>
      </dgm:prSet>
      <dgm:spPr/>
    </dgm:pt>
    <dgm:pt modelId="{AE6FDC6E-062A-485B-A819-A7FB7345C920}" type="pres">
      <dgm:prSet presAssocID="{0284C2C3-3F70-440B-8156-2CBFE25F5B08}" presName="FourNodes_3" presStyleLbl="node1" presStyleIdx="2" presStyleCnt="4">
        <dgm:presLayoutVars>
          <dgm:bulletEnabled val="1"/>
        </dgm:presLayoutVars>
      </dgm:prSet>
      <dgm:spPr/>
    </dgm:pt>
    <dgm:pt modelId="{BC5B09AC-360A-491E-8602-19419BD7B265}" type="pres">
      <dgm:prSet presAssocID="{0284C2C3-3F70-440B-8156-2CBFE25F5B08}" presName="FourNodes_4" presStyleLbl="node1" presStyleIdx="3" presStyleCnt="4">
        <dgm:presLayoutVars>
          <dgm:bulletEnabled val="1"/>
        </dgm:presLayoutVars>
      </dgm:prSet>
      <dgm:spPr/>
    </dgm:pt>
    <dgm:pt modelId="{3883F950-5947-409C-9BEA-8EE628D147A5}" type="pres">
      <dgm:prSet presAssocID="{0284C2C3-3F70-440B-8156-2CBFE25F5B08}" presName="FourConn_1-2" presStyleLbl="fgAccFollowNode1" presStyleIdx="0" presStyleCnt="3">
        <dgm:presLayoutVars>
          <dgm:bulletEnabled val="1"/>
        </dgm:presLayoutVars>
      </dgm:prSet>
      <dgm:spPr/>
    </dgm:pt>
    <dgm:pt modelId="{DC02D904-251F-48AF-878B-EC858FC7E51E}" type="pres">
      <dgm:prSet presAssocID="{0284C2C3-3F70-440B-8156-2CBFE25F5B08}" presName="FourConn_2-3" presStyleLbl="fgAccFollowNode1" presStyleIdx="1" presStyleCnt="3">
        <dgm:presLayoutVars>
          <dgm:bulletEnabled val="1"/>
        </dgm:presLayoutVars>
      </dgm:prSet>
      <dgm:spPr/>
    </dgm:pt>
    <dgm:pt modelId="{5A580DBB-3FFF-40BB-A5E9-F71E4D8A324C}" type="pres">
      <dgm:prSet presAssocID="{0284C2C3-3F70-440B-8156-2CBFE25F5B08}" presName="FourConn_3-4" presStyleLbl="fgAccFollowNode1" presStyleIdx="2" presStyleCnt="3">
        <dgm:presLayoutVars>
          <dgm:bulletEnabled val="1"/>
        </dgm:presLayoutVars>
      </dgm:prSet>
      <dgm:spPr/>
    </dgm:pt>
    <dgm:pt modelId="{F0012739-8C52-4ED2-B97D-CD2DFB8306A9}" type="pres">
      <dgm:prSet presAssocID="{0284C2C3-3F70-440B-8156-2CBFE25F5B08}" presName="FourNodes_1_text" presStyleLbl="node1" presStyleIdx="3" presStyleCnt="4">
        <dgm:presLayoutVars>
          <dgm:bulletEnabled val="1"/>
        </dgm:presLayoutVars>
      </dgm:prSet>
      <dgm:spPr/>
    </dgm:pt>
    <dgm:pt modelId="{19BF49A9-3A2E-4405-BBC3-28A0A8824FC3}" type="pres">
      <dgm:prSet presAssocID="{0284C2C3-3F70-440B-8156-2CBFE25F5B08}" presName="FourNodes_2_text" presStyleLbl="node1" presStyleIdx="3" presStyleCnt="4">
        <dgm:presLayoutVars>
          <dgm:bulletEnabled val="1"/>
        </dgm:presLayoutVars>
      </dgm:prSet>
      <dgm:spPr/>
    </dgm:pt>
    <dgm:pt modelId="{5F822E72-F1AF-401A-A1D4-186E3F3FE330}" type="pres">
      <dgm:prSet presAssocID="{0284C2C3-3F70-440B-8156-2CBFE25F5B08}" presName="FourNodes_3_text" presStyleLbl="node1" presStyleIdx="3" presStyleCnt="4">
        <dgm:presLayoutVars>
          <dgm:bulletEnabled val="1"/>
        </dgm:presLayoutVars>
      </dgm:prSet>
      <dgm:spPr/>
    </dgm:pt>
    <dgm:pt modelId="{9216820D-124F-4F09-854B-62B642E28A98}" type="pres">
      <dgm:prSet presAssocID="{0284C2C3-3F70-440B-8156-2CBFE25F5B0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6B76617-70C3-4DF2-82D3-B50F0FE86C3F}" srcId="{0284C2C3-3F70-440B-8156-2CBFE25F5B08}" destId="{44F3E0D9-059B-4757-9DD3-12943D40282F}" srcOrd="3" destOrd="0" parTransId="{3385AC99-71D3-42F6-AFE8-BA588A96ADB5}" sibTransId="{C674121F-A07C-4E0F-8FED-476B9D45AD64}"/>
    <dgm:cxn modelId="{EA52A52C-EB3F-4A3F-98DE-6BCC52781C9A}" type="presOf" srcId="{FCB665D8-7B1F-4461-9DB2-8362C9AAB462}" destId="{2822C1CD-85E3-4884-8434-BC2B72E01DF0}" srcOrd="0" destOrd="0" presId="urn:microsoft.com/office/officeart/2005/8/layout/vProcess5"/>
    <dgm:cxn modelId="{6CDD6937-D472-47E1-9952-1B93DB420612}" srcId="{0284C2C3-3F70-440B-8156-2CBFE25F5B08}" destId="{FCB665D8-7B1F-4461-9DB2-8362C9AAB462}" srcOrd="0" destOrd="0" parTransId="{4883C946-A5AB-4660-BF92-98C7F5FE4714}" sibTransId="{440EB6BE-0016-42A2-AC8C-28FF490816B3}"/>
    <dgm:cxn modelId="{1C2E4442-DBC4-440B-8C5C-9D3DE8825F4E}" srcId="{0284C2C3-3F70-440B-8156-2CBFE25F5B08}" destId="{954AE872-C490-4542-B5D7-61430521D739}" srcOrd="2" destOrd="0" parTransId="{C279643F-0229-4F3E-BAA5-ADA04AAAE332}" sibTransId="{452AF0A2-9D1A-44F1-828E-326159777102}"/>
    <dgm:cxn modelId="{B39D2C63-0A0F-4941-86B3-974C56A01E7C}" type="presOf" srcId="{954AE872-C490-4542-B5D7-61430521D739}" destId="{AE6FDC6E-062A-485B-A819-A7FB7345C920}" srcOrd="0" destOrd="0" presId="urn:microsoft.com/office/officeart/2005/8/layout/vProcess5"/>
    <dgm:cxn modelId="{2CAE894D-4400-49D8-A671-64FA8E00DCFB}" type="presOf" srcId="{440EB6BE-0016-42A2-AC8C-28FF490816B3}" destId="{3883F950-5947-409C-9BEA-8EE628D147A5}" srcOrd="0" destOrd="0" presId="urn:microsoft.com/office/officeart/2005/8/layout/vProcess5"/>
    <dgm:cxn modelId="{1822C675-65EB-4012-BE7A-F3AC0E6F1B18}" type="presOf" srcId="{954AE872-C490-4542-B5D7-61430521D739}" destId="{5F822E72-F1AF-401A-A1D4-186E3F3FE330}" srcOrd="1" destOrd="0" presId="urn:microsoft.com/office/officeart/2005/8/layout/vProcess5"/>
    <dgm:cxn modelId="{9C677256-A825-4CF5-9CD5-21D8E7095BE5}" type="presOf" srcId="{0284C2C3-3F70-440B-8156-2CBFE25F5B08}" destId="{8447DE0F-219C-4DEF-8C0A-8590F7EEEDC5}" srcOrd="0" destOrd="0" presId="urn:microsoft.com/office/officeart/2005/8/layout/vProcess5"/>
    <dgm:cxn modelId="{F184AE83-09EB-453C-8175-C67F2447B27E}" srcId="{0284C2C3-3F70-440B-8156-2CBFE25F5B08}" destId="{9E8D3A7A-5DBD-48B7-AACE-AF49B9A7D976}" srcOrd="1" destOrd="0" parTransId="{26D7162A-A5A2-4710-B979-486482655367}" sibTransId="{7D6CDA12-DE51-489D-9FEB-8F9B5B1D8D3A}"/>
    <dgm:cxn modelId="{F23A248F-F6DC-4439-8AE9-53EB52EC75FC}" type="presOf" srcId="{7D6CDA12-DE51-489D-9FEB-8F9B5B1D8D3A}" destId="{DC02D904-251F-48AF-878B-EC858FC7E51E}" srcOrd="0" destOrd="0" presId="urn:microsoft.com/office/officeart/2005/8/layout/vProcess5"/>
    <dgm:cxn modelId="{FCBC9491-C105-4AD3-847C-980232DF16D7}" type="presOf" srcId="{9E8D3A7A-5DBD-48B7-AACE-AF49B9A7D976}" destId="{BDA169D4-7D43-4413-80CD-7A3FB52A5720}" srcOrd="0" destOrd="0" presId="urn:microsoft.com/office/officeart/2005/8/layout/vProcess5"/>
    <dgm:cxn modelId="{B35AD8B1-FC73-4E57-B726-8B6B6D4BAFA1}" type="presOf" srcId="{44F3E0D9-059B-4757-9DD3-12943D40282F}" destId="{9216820D-124F-4F09-854B-62B642E28A98}" srcOrd="1" destOrd="0" presId="urn:microsoft.com/office/officeart/2005/8/layout/vProcess5"/>
    <dgm:cxn modelId="{60263DC3-5226-4FA2-892E-39E5A73B3B03}" type="presOf" srcId="{FCB665D8-7B1F-4461-9DB2-8362C9AAB462}" destId="{F0012739-8C52-4ED2-B97D-CD2DFB8306A9}" srcOrd="1" destOrd="0" presId="urn:microsoft.com/office/officeart/2005/8/layout/vProcess5"/>
    <dgm:cxn modelId="{928C95C7-2313-474E-A768-24DFE8AE67B9}" type="presOf" srcId="{9E8D3A7A-5DBD-48B7-AACE-AF49B9A7D976}" destId="{19BF49A9-3A2E-4405-BBC3-28A0A8824FC3}" srcOrd="1" destOrd="0" presId="urn:microsoft.com/office/officeart/2005/8/layout/vProcess5"/>
    <dgm:cxn modelId="{91CFAFCB-F863-4738-9450-161A90D69818}" type="presOf" srcId="{452AF0A2-9D1A-44F1-828E-326159777102}" destId="{5A580DBB-3FFF-40BB-A5E9-F71E4D8A324C}" srcOrd="0" destOrd="0" presId="urn:microsoft.com/office/officeart/2005/8/layout/vProcess5"/>
    <dgm:cxn modelId="{9EAA83E3-B24A-44DC-84CF-2392B698BFF2}" type="presOf" srcId="{44F3E0D9-059B-4757-9DD3-12943D40282F}" destId="{BC5B09AC-360A-491E-8602-19419BD7B265}" srcOrd="0" destOrd="0" presId="urn:microsoft.com/office/officeart/2005/8/layout/vProcess5"/>
    <dgm:cxn modelId="{6EDD3381-EB71-42FD-971C-56686653082A}" type="presParOf" srcId="{8447DE0F-219C-4DEF-8C0A-8590F7EEEDC5}" destId="{827D1B5F-227E-48BC-9343-51CFBBD104A9}" srcOrd="0" destOrd="0" presId="urn:microsoft.com/office/officeart/2005/8/layout/vProcess5"/>
    <dgm:cxn modelId="{2DBEB151-89A0-4F72-B6C1-F32AB4C0A638}" type="presParOf" srcId="{8447DE0F-219C-4DEF-8C0A-8590F7EEEDC5}" destId="{2822C1CD-85E3-4884-8434-BC2B72E01DF0}" srcOrd="1" destOrd="0" presId="urn:microsoft.com/office/officeart/2005/8/layout/vProcess5"/>
    <dgm:cxn modelId="{484429AD-931B-4B60-8426-A9B1E040FAFF}" type="presParOf" srcId="{8447DE0F-219C-4DEF-8C0A-8590F7EEEDC5}" destId="{BDA169D4-7D43-4413-80CD-7A3FB52A5720}" srcOrd="2" destOrd="0" presId="urn:microsoft.com/office/officeart/2005/8/layout/vProcess5"/>
    <dgm:cxn modelId="{0B00E237-F272-4A49-ADE7-185CAADA0A29}" type="presParOf" srcId="{8447DE0F-219C-4DEF-8C0A-8590F7EEEDC5}" destId="{AE6FDC6E-062A-485B-A819-A7FB7345C920}" srcOrd="3" destOrd="0" presId="urn:microsoft.com/office/officeart/2005/8/layout/vProcess5"/>
    <dgm:cxn modelId="{92919407-26D6-457F-9003-83CF675087DC}" type="presParOf" srcId="{8447DE0F-219C-4DEF-8C0A-8590F7EEEDC5}" destId="{BC5B09AC-360A-491E-8602-19419BD7B265}" srcOrd="4" destOrd="0" presId="urn:microsoft.com/office/officeart/2005/8/layout/vProcess5"/>
    <dgm:cxn modelId="{4BF6CDCE-205E-4D95-845A-BA2EC2A37F57}" type="presParOf" srcId="{8447DE0F-219C-4DEF-8C0A-8590F7EEEDC5}" destId="{3883F950-5947-409C-9BEA-8EE628D147A5}" srcOrd="5" destOrd="0" presId="urn:microsoft.com/office/officeart/2005/8/layout/vProcess5"/>
    <dgm:cxn modelId="{3EE6DCBE-280D-4B00-BA3E-7B1747741FE8}" type="presParOf" srcId="{8447DE0F-219C-4DEF-8C0A-8590F7EEEDC5}" destId="{DC02D904-251F-48AF-878B-EC858FC7E51E}" srcOrd="6" destOrd="0" presId="urn:microsoft.com/office/officeart/2005/8/layout/vProcess5"/>
    <dgm:cxn modelId="{46F224FE-5E0E-45C4-848D-1B20E25AD3E4}" type="presParOf" srcId="{8447DE0F-219C-4DEF-8C0A-8590F7EEEDC5}" destId="{5A580DBB-3FFF-40BB-A5E9-F71E4D8A324C}" srcOrd="7" destOrd="0" presId="urn:microsoft.com/office/officeart/2005/8/layout/vProcess5"/>
    <dgm:cxn modelId="{810C3F3C-B88A-4C0E-86F7-92824C8B0654}" type="presParOf" srcId="{8447DE0F-219C-4DEF-8C0A-8590F7EEEDC5}" destId="{F0012739-8C52-4ED2-B97D-CD2DFB8306A9}" srcOrd="8" destOrd="0" presId="urn:microsoft.com/office/officeart/2005/8/layout/vProcess5"/>
    <dgm:cxn modelId="{D8201260-EEAB-4144-9E7E-F3BC4BFFF955}" type="presParOf" srcId="{8447DE0F-219C-4DEF-8C0A-8590F7EEEDC5}" destId="{19BF49A9-3A2E-4405-BBC3-28A0A8824FC3}" srcOrd="9" destOrd="0" presId="urn:microsoft.com/office/officeart/2005/8/layout/vProcess5"/>
    <dgm:cxn modelId="{92DBF709-7E02-41D9-A3C1-EF999F398709}" type="presParOf" srcId="{8447DE0F-219C-4DEF-8C0A-8590F7EEEDC5}" destId="{5F822E72-F1AF-401A-A1D4-186E3F3FE330}" srcOrd="10" destOrd="0" presId="urn:microsoft.com/office/officeart/2005/8/layout/vProcess5"/>
    <dgm:cxn modelId="{5403FEF1-C95D-4076-8FA0-2FEE02D7C872}" type="presParOf" srcId="{8447DE0F-219C-4DEF-8C0A-8590F7EEEDC5}" destId="{9216820D-124F-4F09-854B-62B642E28A9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768CF-D859-4B02-B0CF-E4D3ABC2C426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38BD30E8-090E-42D0-8FEA-8B1D2585961A}" type="pres">
      <dgm:prSet presAssocID="{66E768CF-D859-4B02-B0CF-E4D3ABC2C426}" presName="diagram" presStyleCnt="0">
        <dgm:presLayoutVars>
          <dgm:dir/>
          <dgm:resizeHandles val="exact"/>
        </dgm:presLayoutVars>
      </dgm:prSet>
      <dgm:spPr/>
    </dgm:pt>
  </dgm:ptLst>
  <dgm:cxnLst>
    <dgm:cxn modelId="{E8967834-3F1A-46D6-B37B-84C4A513C633}" type="presOf" srcId="{66E768CF-D859-4B02-B0CF-E4D3ABC2C426}" destId="{38BD30E8-090E-42D0-8FEA-8B1D2585961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D56B17-4EB1-49D0-9F79-4021619DA504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CA"/>
        </a:p>
      </dgm:t>
    </dgm:pt>
    <dgm:pt modelId="{EA71391B-DD44-436B-8AB1-4BA93A1D7E0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Rehosting (Lift and Shift):</a:t>
          </a:r>
          <a:r>
            <a:rPr lang="en-US" b="0" i="0" dirty="0"/>
            <a:t> A cost-effective option for workloads like aa.com, requiring minimal changes. May not fully leverage the cloud's potential.</a:t>
          </a:r>
        </a:p>
      </dgm:t>
    </dgm:pt>
    <dgm:pt modelId="{DE878DCE-B63C-4470-9DCB-C2CD1DEB82B6}" type="parTrans" cxnId="{4F6C0589-A024-493E-8675-F80B16141A3C}">
      <dgm:prSet/>
      <dgm:spPr/>
      <dgm:t>
        <a:bodyPr/>
        <a:lstStyle/>
        <a:p>
          <a:endParaRPr lang="en-CA"/>
        </a:p>
      </dgm:t>
    </dgm:pt>
    <dgm:pt modelId="{46AD32B2-4ACF-4F79-9A88-3F034F348FAB}" type="sibTrans" cxnId="{4F6C0589-A024-493E-8675-F80B16141A3C}">
      <dgm:prSet/>
      <dgm:spPr/>
      <dgm:t>
        <a:bodyPr/>
        <a:lstStyle/>
        <a:p>
          <a:endParaRPr lang="en-CA"/>
        </a:p>
      </dgm:t>
    </dgm:pt>
    <dgm:pt modelId="{AF400C4B-5D7B-4B1F-9483-A0ED9C85FD8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 err="1"/>
            <a:t>Replatforming</a:t>
          </a:r>
          <a:r>
            <a:rPr lang="en-US" b="1" i="0" dirty="0"/>
            <a:t> (Lift, Tinker, and Shift):</a:t>
          </a:r>
          <a:r>
            <a:rPr lang="en-US" b="0" i="0" dirty="0"/>
            <a:t> Suitable for check-in kiosks and cargo website. Involves some optimization for the cloud environment.</a:t>
          </a:r>
        </a:p>
      </dgm:t>
    </dgm:pt>
    <dgm:pt modelId="{C4C14E0C-7C24-4CAD-B738-07AEFD4EFB53}" type="parTrans" cxnId="{06FFAD27-CC10-4622-9500-470D5C73E74F}">
      <dgm:prSet/>
      <dgm:spPr/>
      <dgm:t>
        <a:bodyPr/>
        <a:lstStyle/>
        <a:p>
          <a:endParaRPr lang="en-CA"/>
        </a:p>
      </dgm:t>
    </dgm:pt>
    <dgm:pt modelId="{5F3EF4F5-6B35-4DC9-802E-AFA1BB558F8E}" type="sibTrans" cxnId="{06FFAD27-CC10-4622-9500-470D5C73E74F}">
      <dgm:prSet/>
      <dgm:spPr/>
      <dgm:t>
        <a:bodyPr/>
        <a:lstStyle/>
        <a:p>
          <a:endParaRPr lang="en-CA"/>
        </a:p>
      </dgm:t>
    </dgm:pt>
    <dgm:pt modelId="{11CB1118-92D1-4608-A82C-D108F0D7D7B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Migration Tools:</a:t>
          </a:r>
          <a:r>
            <a:rPr lang="en-US" b="0" i="0" dirty="0"/>
            <a:t> Each CSP offers tools like AWS Server Migration Service, Azure Migrate, and Google Cloud Migrate for Compute Engine, tailored to the chosen strategy.</a:t>
          </a:r>
          <a:endParaRPr lang="en-CA" b="0" i="0" dirty="0"/>
        </a:p>
      </dgm:t>
    </dgm:pt>
    <dgm:pt modelId="{9EB915B2-84AE-4478-A21F-9A60B532992F}" type="parTrans" cxnId="{19A52135-C419-449D-87DF-6C57D31B8619}">
      <dgm:prSet/>
      <dgm:spPr/>
      <dgm:t>
        <a:bodyPr/>
        <a:lstStyle/>
        <a:p>
          <a:endParaRPr lang="en-CA"/>
        </a:p>
      </dgm:t>
    </dgm:pt>
    <dgm:pt modelId="{93260ECB-E470-4164-88C0-A1F93E42D4C0}" type="sibTrans" cxnId="{19A52135-C419-449D-87DF-6C57D31B8619}">
      <dgm:prSet/>
      <dgm:spPr/>
      <dgm:t>
        <a:bodyPr/>
        <a:lstStyle/>
        <a:p>
          <a:endParaRPr lang="en-CA"/>
        </a:p>
      </dgm:t>
    </dgm:pt>
    <dgm:pt modelId="{BEB74163-7A3E-4865-A02B-B60F93592855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/>
            <a:t>Tools provided by AWS, Azure, and Google Cloud:</a:t>
          </a:r>
        </a:p>
        <a:p>
          <a:pPr>
            <a:buFont typeface="Arial" panose="020B0604020202020204" pitchFamily="34" charset="0"/>
            <a:buChar char="•"/>
          </a:pPr>
          <a:r>
            <a:rPr lang="en-IN" b="0" i="0" dirty="0"/>
            <a:t>AWS: Server Migration Service, Database Migration Service.</a:t>
          </a:r>
        </a:p>
        <a:p>
          <a:pPr>
            <a:buFont typeface="Arial" panose="020B0604020202020204" pitchFamily="34" charset="0"/>
            <a:buChar char="•"/>
          </a:pPr>
          <a:r>
            <a:rPr lang="en-IN" b="0" i="0" dirty="0"/>
            <a:t>Azure: Azure Migrate, Azure Database Migration Service.</a:t>
          </a:r>
        </a:p>
        <a:p>
          <a:pPr>
            <a:buFont typeface="Arial" panose="020B0604020202020204" pitchFamily="34" charset="0"/>
            <a:buChar char="•"/>
          </a:pPr>
          <a:r>
            <a:rPr lang="en-IN" b="0" i="0" dirty="0"/>
            <a:t>Google Cloud: Migrate for Compute Engine, Database Migration Service.</a:t>
          </a:r>
          <a:endParaRPr lang="en-US" b="0" i="0" dirty="0"/>
        </a:p>
      </dgm:t>
    </dgm:pt>
    <dgm:pt modelId="{4335BCB6-439F-4C66-A9AC-B496770C6990}" type="parTrans" cxnId="{AF4A3DD9-3790-4A28-B5AD-C83E129EA892}">
      <dgm:prSet/>
      <dgm:spPr/>
      <dgm:t>
        <a:bodyPr/>
        <a:lstStyle/>
        <a:p>
          <a:endParaRPr lang="en-CA"/>
        </a:p>
      </dgm:t>
    </dgm:pt>
    <dgm:pt modelId="{AF30F1AB-340B-4A25-AA71-9A4C7EF6FBBB}" type="sibTrans" cxnId="{AF4A3DD9-3790-4A28-B5AD-C83E129EA892}">
      <dgm:prSet/>
      <dgm:spPr/>
      <dgm:t>
        <a:bodyPr/>
        <a:lstStyle/>
        <a:p>
          <a:endParaRPr lang="en-CA"/>
        </a:p>
      </dgm:t>
    </dgm:pt>
    <dgm:pt modelId="{DF8377C0-09F3-4C53-B19D-656A61519B72}" type="pres">
      <dgm:prSet presAssocID="{06D56B17-4EB1-49D0-9F79-4021619DA504}" presName="Name0" presStyleCnt="0">
        <dgm:presLayoutVars>
          <dgm:chMax val="7"/>
          <dgm:chPref val="7"/>
          <dgm:dir/>
        </dgm:presLayoutVars>
      </dgm:prSet>
      <dgm:spPr/>
    </dgm:pt>
    <dgm:pt modelId="{F49205CB-7EDD-4716-A52C-1E91466E6E2F}" type="pres">
      <dgm:prSet presAssocID="{06D56B17-4EB1-49D0-9F79-4021619DA504}" presName="Name1" presStyleCnt="0"/>
      <dgm:spPr/>
    </dgm:pt>
    <dgm:pt modelId="{57662C01-C8C6-4775-9BAF-55316F4AEE1F}" type="pres">
      <dgm:prSet presAssocID="{06D56B17-4EB1-49D0-9F79-4021619DA504}" presName="cycle" presStyleCnt="0"/>
      <dgm:spPr/>
    </dgm:pt>
    <dgm:pt modelId="{C6F52B36-E889-4AF7-9D31-D40862E4518C}" type="pres">
      <dgm:prSet presAssocID="{06D56B17-4EB1-49D0-9F79-4021619DA504}" presName="srcNode" presStyleLbl="node1" presStyleIdx="0" presStyleCnt="4"/>
      <dgm:spPr/>
    </dgm:pt>
    <dgm:pt modelId="{87F27CC4-FD00-4565-AC85-040BD4B23C36}" type="pres">
      <dgm:prSet presAssocID="{06D56B17-4EB1-49D0-9F79-4021619DA504}" presName="conn" presStyleLbl="parChTrans1D2" presStyleIdx="0" presStyleCnt="1"/>
      <dgm:spPr/>
    </dgm:pt>
    <dgm:pt modelId="{CDC81E6D-2F22-493A-BE51-1906A523AA52}" type="pres">
      <dgm:prSet presAssocID="{06D56B17-4EB1-49D0-9F79-4021619DA504}" presName="extraNode" presStyleLbl="node1" presStyleIdx="0" presStyleCnt="4"/>
      <dgm:spPr/>
    </dgm:pt>
    <dgm:pt modelId="{ED635F21-3929-4D7E-9041-91F096360906}" type="pres">
      <dgm:prSet presAssocID="{06D56B17-4EB1-49D0-9F79-4021619DA504}" presName="dstNode" presStyleLbl="node1" presStyleIdx="0" presStyleCnt="4"/>
      <dgm:spPr/>
    </dgm:pt>
    <dgm:pt modelId="{23F90158-3401-4386-8D8D-75CCF1EB923D}" type="pres">
      <dgm:prSet presAssocID="{EA71391B-DD44-436B-8AB1-4BA93A1D7E04}" presName="text_1" presStyleLbl="node1" presStyleIdx="0" presStyleCnt="4">
        <dgm:presLayoutVars>
          <dgm:bulletEnabled val="1"/>
        </dgm:presLayoutVars>
      </dgm:prSet>
      <dgm:spPr/>
    </dgm:pt>
    <dgm:pt modelId="{E2103B5F-FA1B-4173-81FE-9CA22D286991}" type="pres">
      <dgm:prSet presAssocID="{EA71391B-DD44-436B-8AB1-4BA93A1D7E04}" presName="accent_1" presStyleCnt="0"/>
      <dgm:spPr/>
    </dgm:pt>
    <dgm:pt modelId="{5F2FAE2E-C565-4F62-9392-32AD1112333E}" type="pres">
      <dgm:prSet presAssocID="{EA71391B-DD44-436B-8AB1-4BA93A1D7E04}" presName="accentRepeatNode" presStyleLbl="solidFgAcc1" presStyleIdx="0" presStyleCnt="4"/>
      <dgm:spPr/>
    </dgm:pt>
    <dgm:pt modelId="{1C4C9C2C-2379-4DF6-86ED-E0DD4364A1AC}" type="pres">
      <dgm:prSet presAssocID="{AF400C4B-5D7B-4B1F-9483-A0ED9C85FD8D}" presName="text_2" presStyleLbl="node1" presStyleIdx="1" presStyleCnt="4">
        <dgm:presLayoutVars>
          <dgm:bulletEnabled val="1"/>
        </dgm:presLayoutVars>
      </dgm:prSet>
      <dgm:spPr/>
    </dgm:pt>
    <dgm:pt modelId="{B24B5150-B88C-4681-A35D-C3116B4659CA}" type="pres">
      <dgm:prSet presAssocID="{AF400C4B-5D7B-4B1F-9483-A0ED9C85FD8D}" presName="accent_2" presStyleCnt="0"/>
      <dgm:spPr/>
    </dgm:pt>
    <dgm:pt modelId="{FC60E473-99D7-466F-BA44-39791D9EF473}" type="pres">
      <dgm:prSet presAssocID="{AF400C4B-5D7B-4B1F-9483-A0ED9C85FD8D}" presName="accentRepeatNode" presStyleLbl="solidFgAcc1" presStyleIdx="1" presStyleCnt="4"/>
      <dgm:spPr/>
    </dgm:pt>
    <dgm:pt modelId="{0F328AFF-EAB2-4A7F-B9BB-AF39CBB4605E}" type="pres">
      <dgm:prSet presAssocID="{11CB1118-92D1-4608-A82C-D108F0D7D7BC}" presName="text_3" presStyleLbl="node1" presStyleIdx="2" presStyleCnt="4" custScaleY="111055">
        <dgm:presLayoutVars>
          <dgm:bulletEnabled val="1"/>
        </dgm:presLayoutVars>
      </dgm:prSet>
      <dgm:spPr/>
    </dgm:pt>
    <dgm:pt modelId="{76CDD495-FABE-4718-A5BB-E66B319E80E2}" type="pres">
      <dgm:prSet presAssocID="{11CB1118-92D1-4608-A82C-D108F0D7D7BC}" presName="accent_3" presStyleCnt="0"/>
      <dgm:spPr/>
    </dgm:pt>
    <dgm:pt modelId="{515CCFD3-88F7-48B0-911A-CB2FDC749807}" type="pres">
      <dgm:prSet presAssocID="{11CB1118-92D1-4608-A82C-D108F0D7D7BC}" presName="accentRepeatNode" presStyleLbl="solidFgAcc1" presStyleIdx="2" presStyleCnt="4"/>
      <dgm:spPr/>
    </dgm:pt>
    <dgm:pt modelId="{C7DAF2F2-BAC6-41D8-A5CF-5D4B6294E2F9}" type="pres">
      <dgm:prSet presAssocID="{BEB74163-7A3E-4865-A02B-B60F93592855}" presName="text_4" presStyleLbl="node1" presStyleIdx="3" presStyleCnt="4" custScaleY="128057">
        <dgm:presLayoutVars>
          <dgm:bulletEnabled val="1"/>
        </dgm:presLayoutVars>
      </dgm:prSet>
      <dgm:spPr/>
    </dgm:pt>
    <dgm:pt modelId="{4F3421C7-3AD7-4D1A-803D-7EA4234076F1}" type="pres">
      <dgm:prSet presAssocID="{BEB74163-7A3E-4865-A02B-B60F93592855}" presName="accent_4" presStyleCnt="0"/>
      <dgm:spPr/>
    </dgm:pt>
    <dgm:pt modelId="{DE150DDA-6730-40AA-9DE8-8EDF11540856}" type="pres">
      <dgm:prSet presAssocID="{BEB74163-7A3E-4865-A02B-B60F93592855}" presName="accentRepeatNode" presStyleLbl="solidFgAcc1" presStyleIdx="3" presStyleCnt="4"/>
      <dgm:spPr/>
    </dgm:pt>
  </dgm:ptLst>
  <dgm:cxnLst>
    <dgm:cxn modelId="{F48B191B-18BC-44FF-A1F4-0AEF2F149D95}" type="presOf" srcId="{06D56B17-4EB1-49D0-9F79-4021619DA504}" destId="{DF8377C0-09F3-4C53-B19D-656A61519B72}" srcOrd="0" destOrd="0" presId="urn:microsoft.com/office/officeart/2008/layout/VerticalCurvedList"/>
    <dgm:cxn modelId="{06FFAD27-CC10-4622-9500-470D5C73E74F}" srcId="{06D56B17-4EB1-49D0-9F79-4021619DA504}" destId="{AF400C4B-5D7B-4B1F-9483-A0ED9C85FD8D}" srcOrd="1" destOrd="0" parTransId="{C4C14E0C-7C24-4CAD-B738-07AEFD4EFB53}" sibTransId="{5F3EF4F5-6B35-4DC9-802E-AFA1BB558F8E}"/>
    <dgm:cxn modelId="{8569842F-F835-45C8-B799-C2BF65D01EA4}" type="presOf" srcId="{BEB74163-7A3E-4865-A02B-B60F93592855}" destId="{C7DAF2F2-BAC6-41D8-A5CF-5D4B6294E2F9}" srcOrd="0" destOrd="0" presId="urn:microsoft.com/office/officeart/2008/layout/VerticalCurvedList"/>
    <dgm:cxn modelId="{19A52135-C419-449D-87DF-6C57D31B8619}" srcId="{06D56B17-4EB1-49D0-9F79-4021619DA504}" destId="{11CB1118-92D1-4608-A82C-D108F0D7D7BC}" srcOrd="2" destOrd="0" parTransId="{9EB915B2-84AE-4478-A21F-9A60B532992F}" sibTransId="{93260ECB-E470-4164-88C0-A1F93E42D4C0}"/>
    <dgm:cxn modelId="{FC378586-A683-468A-A40B-0A8D8ACD79AA}" type="presOf" srcId="{46AD32B2-4ACF-4F79-9A88-3F034F348FAB}" destId="{87F27CC4-FD00-4565-AC85-040BD4B23C36}" srcOrd="0" destOrd="0" presId="urn:microsoft.com/office/officeart/2008/layout/VerticalCurvedList"/>
    <dgm:cxn modelId="{4F6C0589-A024-493E-8675-F80B16141A3C}" srcId="{06D56B17-4EB1-49D0-9F79-4021619DA504}" destId="{EA71391B-DD44-436B-8AB1-4BA93A1D7E04}" srcOrd="0" destOrd="0" parTransId="{DE878DCE-B63C-4470-9DCB-C2CD1DEB82B6}" sibTransId="{46AD32B2-4ACF-4F79-9A88-3F034F348FAB}"/>
    <dgm:cxn modelId="{DC68ACB3-14DC-4967-88C2-C77E946AA6DE}" type="presOf" srcId="{AF400C4B-5D7B-4B1F-9483-A0ED9C85FD8D}" destId="{1C4C9C2C-2379-4DF6-86ED-E0DD4364A1AC}" srcOrd="0" destOrd="0" presId="urn:microsoft.com/office/officeart/2008/layout/VerticalCurvedList"/>
    <dgm:cxn modelId="{AF4A3DD9-3790-4A28-B5AD-C83E129EA892}" srcId="{06D56B17-4EB1-49D0-9F79-4021619DA504}" destId="{BEB74163-7A3E-4865-A02B-B60F93592855}" srcOrd="3" destOrd="0" parTransId="{4335BCB6-439F-4C66-A9AC-B496770C6990}" sibTransId="{AF30F1AB-340B-4A25-AA71-9A4C7EF6FBBB}"/>
    <dgm:cxn modelId="{0C80F1E2-C965-492C-94C7-192695AF250D}" type="presOf" srcId="{EA71391B-DD44-436B-8AB1-4BA93A1D7E04}" destId="{23F90158-3401-4386-8D8D-75CCF1EB923D}" srcOrd="0" destOrd="0" presId="urn:microsoft.com/office/officeart/2008/layout/VerticalCurvedList"/>
    <dgm:cxn modelId="{DADAA8FC-A063-4B4B-A7E2-74EEB3F62DC4}" type="presOf" srcId="{11CB1118-92D1-4608-A82C-D108F0D7D7BC}" destId="{0F328AFF-EAB2-4A7F-B9BB-AF39CBB4605E}" srcOrd="0" destOrd="0" presId="urn:microsoft.com/office/officeart/2008/layout/VerticalCurvedList"/>
    <dgm:cxn modelId="{B049E947-3F65-464F-9788-6A5FDF7D058D}" type="presParOf" srcId="{DF8377C0-09F3-4C53-B19D-656A61519B72}" destId="{F49205CB-7EDD-4716-A52C-1E91466E6E2F}" srcOrd="0" destOrd="0" presId="urn:microsoft.com/office/officeart/2008/layout/VerticalCurvedList"/>
    <dgm:cxn modelId="{7356F48D-E443-4AC9-A9A9-5EB37FDF126E}" type="presParOf" srcId="{F49205CB-7EDD-4716-A52C-1E91466E6E2F}" destId="{57662C01-C8C6-4775-9BAF-55316F4AEE1F}" srcOrd="0" destOrd="0" presId="urn:microsoft.com/office/officeart/2008/layout/VerticalCurvedList"/>
    <dgm:cxn modelId="{E6DAABFC-BFC2-439F-B7C6-E5B70D31B4C4}" type="presParOf" srcId="{57662C01-C8C6-4775-9BAF-55316F4AEE1F}" destId="{C6F52B36-E889-4AF7-9D31-D40862E4518C}" srcOrd="0" destOrd="0" presId="urn:microsoft.com/office/officeart/2008/layout/VerticalCurvedList"/>
    <dgm:cxn modelId="{14DFB24D-1323-4C65-9267-12846AAA681F}" type="presParOf" srcId="{57662C01-C8C6-4775-9BAF-55316F4AEE1F}" destId="{87F27CC4-FD00-4565-AC85-040BD4B23C36}" srcOrd="1" destOrd="0" presId="urn:microsoft.com/office/officeart/2008/layout/VerticalCurvedList"/>
    <dgm:cxn modelId="{CB56E7AA-A52F-408A-8924-9EEB6A6EF2B1}" type="presParOf" srcId="{57662C01-C8C6-4775-9BAF-55316F4AEE1F}" destId="{CDC81E6D-2F22-493A-BE51-1906A523AA52}" srcOrd="2" destOrd="0" presId="urn:microsoft.com/office/officeart/2008/layout/VerticalCurvedList"/>
    <dgm:cxn modelId="{B68EA744-47F7-447A-BB1C-1EA696544136}" type="presParOf" srcId="{57662C01-C8C6-4775-9BAF-55316F4AEE1F}" destId="{ED635F21-3929-4D7E-9041-91F096360906}" srcOrd="3" destOrd="0" presId="urn:microsoft.com/office/officeart/2008/layout/VerticalCurvedList"/>
    <dgm:cxn modelId="{F0434D50-17BA-4863-810E-A4943ED66A86}" type="presParOf" srcId="{F49205CB-7EDD-4716-A52C-1E91466E6E2F}" destId="{23F90158-3401-4386-8D8D-75CCF1EB923D}" srcOrd="1" destOrd="0" presId="urn:microsoft.com/office/officeart/2008/layout/VerticalCurvedList"/>
    <dgm:cxn modelId="{649F0B7F-1C48-4FDC-881A-6C18F33A17D2}" type="presParOf" srcId="{F49205CB-7EDD-4716-A52C-1E91466E6E2F}" destId="{E2103B5F-FA1B-4173-81FE-9CA22D286991}" srcOrd="2" destOrd="0" presId="urn:microsoft.com/office/officeart/2008/layout/VerticalCurvedList"/>
    <dgm:cxn modelId="{CFD8E12E-49BB-4640-BA7B-60F8FF63423C}" type="presParOf" srcId="{E2103B5F-FA1B-4173-81FE-9CA22D286991}" destId="{5F2FAE2E-C565-4F62-9392-32AD1112333E}" srcOrd="0" destOrd="0" presId="urn:microsoft.com/office/officeart/2008/layout/VerticalCurvedList"/>
    <dgm:cxn modelId="{98F32CBC-9B63-425C-9066-409EF1F2C6CA}" type="presParOf" srcId="{F49205CB-7EDD-4716-A52C-1E91466E6E2F}" destId="{1C4C9C2C-2379-4DF6-86ED-E0DD4364A1AC}" srcOrd="3" destOrd="0" presId="urn:microsoft.com/office/officeart/2008/layout/VerticalCurvedList"/>
    <dgm:cxn modelId="{AD00B53F-B8A2-458E-BF2C-37DC16855E6A}" type="presParOf" srcId="{F49205CB-7EDD-4716-A52C-1E91466E6E2F}" destId="{B24B5150-B88C-4681-A35D-C3116B4659CA}" srcOrd="4" destOrd="0" presId="urn:microsoft.com/office/officeart/2008/layout/VerticalCurvedList"/>
    <dgm:cxn modelId="{F9FC4C07-A013-4DF4-909C-AF931A7B904D}" type="presParOf" srcId="{B24B5150-B88C-4681-A35D-C3116B4659CA}" destId="{FC60E473-99D7-466F-BA44-39791D9EF473}" srcOrd="0" destOrd="0" presId="urn:microsoft.com/office/officeart/2008/layout/VerticalCurvedList"/>
    <dgm:cxn modelId="{83B45640-70BA-44F5-BFD3-0818FADB6A57}" type="presParOf" srcId="{F49205CB-7EDD-4716-A52C-1E91466E6E2F}" destId="{0F328AFF-EAB2-4A7F-B9BB-AF39CBB4605E}" srcOrd="5" destOrd="0" presId="urn:microsoft.com/office/officeart/2008/layout/VerticalCurvedList"/>
    <dgm:cxn modelId="{5DAEF336-E276-4BFB-A3F6-4316763172F9}" type="presParOf" srcId="{F49205CB-7EDD-4716-A52C-1E91466E6E2F}" destId="{76CDD495-FABE-4718-A5BB-E66B319E80E2}" srcOrd="6" destOrd="0" presId="urn:microsoft.com/office/officeart/2008/layout/VerticalCurvedList"/>
    <dgm:cxn modelId="{E363F0EB-08D3-47E2-A49B-26EA1FCC2486}" type="presParOf" srcId="{76CDD495-FABE-4718-A5BB-E66B319E80E2}" destId="{515CCFD3-88F7-48B0-911A-CB2FDC749807}" srcOrd="0" destOrd="0" presId="urn:microsoft.com/office/officeart/2008/layout/VerticalCurvedList"/>
    <dgm:cxn modelId="{7DD80CB0-F705-4E50-A332-EB174F974BD6}" type="presParOf" srcId="{F49205CB-7EDD-4716-A52C-1E91466E6E2F}" destId="{C7DAF2F2-BAC6-41D8-A5CF-5D4B6294E2F9}" srcOrd="7" destOrd="0" presId="urn:microsoft.com/office/officeart/2008/layout/VerticalCurvedList"/>
    <dgm:cxn modelId="{C7C03CC5-6A97-4AE7-ADBD-2E3383955B36}" type="presParOf" srcId="{F49205CB-7EDD-4716-A52C-1E91466E6E2F}" destId="{4F3421C7-3AD7-4D1A-803D-7EA4234076F1}" srcOrd="8" destOrd="0" presId="urn:microsoft.com/office/officeart/2008/layout/VerticalCurvedList"/>
    <dgm:cxn modelId="{4A5FEE36-1B56-46D0-BB1E-D7EFB7962873}" type="presParOf" srcId="{4F3421C7-3AD7-4D1A-803D-7EA4234076F1}" destId="{DE150DDA-6730-40AA-9DE8-8EDF115408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F1499-C82B-41BE-92AD-27D4CE167EF3}">
      <dsp:nvSpPr>
        <dsp:cNvPr id="0" name=""/>
        <dsp:cNvSpPr/>
      </dsp:nvSpPr>
      <dsp:spPr>
        <a:xfrm rot="10800000">
          <a:off x="2503426" y="1127"/>
          <a:ext cx="9209022" cy="230606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913" tIns="83820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200" kern="1200" dirty="0"/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b="0" i="0" kern="1200" dirty="0"/>
            <a:t>Brief overview of American Airlines' aim to improve customer experience through digital transformation.</a:t>
          </a:r>
          <a:endParaRPr lang="en-CA" sz="2200" kern="1200" dirty="0"/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b="0" i="0" kern="1200" dirty="0"/>
            <a:t>Key goals: Migrating to the cloud, modernizing the customer-facing application, and overcoming legacy constraints.</a:t>
          </a:r>
          <a:endParaRPr lang="en-CA" sz="2200" kern="1200" dirty="0"/>
        </a:p>
      </dsp:txBody>
      <dsp:txXfrm rot="10800000">
        <a:off x="3079943" y="1127"/>
        <a:ext cx="8632505" cy="2306069"/>
      </dsp:txXfrm>
    </dsp:sp>
    <dsp:sp modelId="{A7E58AE1-3B52-4631-B32E-42785D4A1238}">
      <dsp:nvSpPr>
        <dsp:cNvPr id="0" name=""/>
        <dsp:cNvSpPr/>
      </dsp:nvSpPr>
      <dsp:spPr>
        <a:xfrm>
          <a:off x="1578267" y="2254"/>
          <a:ext cx="2306069" cy="230606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2C1CD-85E3-4884-8434-BC2B72E01DF0}">
      <dsp:nvSpPr>
        <dsp:cNvPr id="0" name=""/>
        <dsp:cNvSpPr/>
      </dsp:nvSpPr>
      <dsp:spPr>
        <a:xfrm>
          <a:off x="0" y="0"/>
          <a:ext cx="7620000" cy="1223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aa.com:</a:t>
          </a:r>
          <a:r>
            <a:rPr lang="en-US" sz="1900" b="0" i="0" kern="1200" dirty="0"/>
            <a:t> The airline's website needs to be scalable and adaptable to handle fluctuating traffic volumes</a:t>
          </a:r>
          <a:endParaRPr lang="en-CA" sz="1900" kern="1200" dirty="0"/>
        </a:p>
      </dsp:txBody>
      <dsp:txXfrm>
        <a:off x="35843" y="35843"/>
        <a:ext cx="6196045" cy="1152086"/>
      </dsp:txXfrm>
    </dsp:sp>
    <dsp:sp modelId="{BDA169D4-7D43-4413-80CD-7A3FB52A5720}">
      <dsp:nvSpPr>
        <dsp:cNvPr id="0" name=""/>
        <dsp:cNvSpPr/>
      </dsp:nvSpPr>
      <dsp:spPr>
        <a:xfrm>
          <a:off x="638175" y="1446276"/>
          <a:ext cx="7620000" cy="1223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Customer-Facing Mobile App:</a:t>
          </a:r>
          <a:r>
            <a:rPr lang="en-US" sz="1900" b="0" i="0" kern="1200" dirty="0"/>
            <a:t> This app provides essential travel information and booking functionalities. Reliable connectivity is crucial</a:t>
          </a:r>
          <a:r>
            <a:rPr lang="en-US" sz="1900" kern="1200" dirty="0"/>
            <a:t>.</a:t>
          </a:r>
          <a:endParaRPr lang="en-CA" sz="1900" kern="1200" dirty="0"/>
        </a:p>
      </dsp:txBody>
      <dsp:txXfrm>
        <a:off x="674018" y="1482119"/>
        <a:ext cx="6114687" cy="1152086"/>
      </dsp:txXfrm>
    </dsp:sp>
    <dsp:sp modelId="{AE6FDC6E-062A-485B-A819-A7FB7345C920}">
      <dsp:nvSpPr>
        <dsp:cNvPr id="0" name=""/>
        <dsp:cNvSpPr/>
      </dsp:nvSpPr>
      <dsp:spPr>
        <a:xfrm>
          <a:off x="1266825" y="2892552"/>
          <a:ext cx="7620000" cy="1223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Global Network of Check-in Kiosks:</a:t>
          </a:r>
          <a:r>
            <a:rPr lang="en-US" sz="1900" b="0" i="0" kern="1200" dirty="0"/>
            <a:t> These self-service kiosks enable faster check-ins and baggage handling at airports. Data synchronization and security are paramount.</a:t>
          </a:r>
          <a:endParaRPr lang="en-CA" sz="1900" kern="1200" dirty="0"/>
        </a:p>
      </dsp:txBody>
      <dsp:txXfrm>
        <a:off x="1302668" y="2928395"/>
        <a:ext cx="6124212" cy="1152086"/>
      </dsp:txXfrm>
    </dsp:sp>
    <dsp:sp modelId="{BC5B09AC-360A-491E-8602-19419BD7B265}">
      <dsp:nvSpPr>
        <dsp:cNvPr id="0" name=""/>
        <dsp:cNvSpPr/>
      </dsp:nvSpPr>
      <dsp:spPr>
        <a:xfrm>
          <a:off x="1904999" y="4338828"/>
          <a:ext cx="7620000" cy="1223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Cargo Customer Website:</a:t>
          </a:r>
          <a:r>
            <a:rPr lang="en-US" sz="1900" b="0" i="0" kern="1200" dirty="0"/>
            <a:t> This website provides cargo tracking, booking, and management tools. Secure access for partners and clients is essential.</a:t>
          </a:r>
          <a:endParaRPr lang="en-CA" sz="1900" kern="1200" dirty="0"/>
        </a:p>
      </dsp:txBody>
      <dsp:txXfrm>
        <a:off x="1940842" y="4374671"/>
        <a:ext cx="6114687" cy="1152086"/>
      </dsp:txXfrm>
    </dsp:sp>
    <dsp:sp modelId="{3883F950-5947-409C-9BEA-8EE628D147A5}">
      <dsp:nvSpPr>
        <dsp:cNvPr id="0" name=""/>
        <dsp:cNvSpPr/>
      </dsp:nvSpPr>
      <dsp:spPr>
        <a:xfrm>
          <a:off x="6824548" y="937298"/>
          <a:ext cx="795451" cy="79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>
        <a:off x="7003524" y="937298"/>
        <a:ext cx="437499" cy="598577"/>
      </dsp:txXfrm>
    </dsp:sp>
    <dsp:sp modelId="{DC02D904-251F-48AF-878B-EC858FC7E51E}">
      <dsp:nvSpPr>
        <dsp:cNvPr id="0" name=""/>
        <dsp:cNvSpPr/>
      </dsp:nvSpPr>
      <dsp:spPr>
        <a:xfrm>
          <a:off x="7462723" y="2383574"/>
          <a:ext cx="795451" cy="79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>
        <a:off x="7641699" y="2383574"/>
        <a:ext cx="437499" cy="598577"/>
      </dsp:txXfrm>
    </dsp:sp>
    <dsp:sp modelId="{5A580DBB-3FFF-40BB-A5E9-F71E4D8A324C}">
      <dsp:nvSpPr>
        <dsp:cNvPr id="0" name=""/>
        <dsp:cNvSpPr/>
      </dsp:nvSpPr>
      <dsp:spPr>
        <a:xfrm>
          <a:off x="8091373" y="3829850"/>
          <a:ext cx="795451" cy="79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>
        <a:off x="8270349" y="3829850"/>
        <a:ext cx="437499" cy="5985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27CC4-FD00-4565-AC85-040BD4B23C36}">
      <dsp:nvSpPr>
        <dsp:cNvPr id="0" name=""/>
        <dsp:cNvSpPr/>
      </dsp:nvSpPr>
      <dsp:spPr>
        <a:xfrm>
          <a:off x="-9192271" y="-1403415"/>
          <a:ext cx="10934832" cy="10934832"/>
        </a:xfrm>
        <a:prstGeom prst="blockArc">
          <a:avLst>
            <a:gd name="adj1" fmla="val 18900000"/>
            <a:gd name="adj2" fmla="val 2700000"/>
            <a:gd name="adj3" fmla="val 198"/>
          </a:avLst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F90158-3401-4386-8D8D-75CCF1EB923D}">
      <dsp:nvSpPr>
        <dsp:cNvPr id="0" name=""/>
        <dsp:cNvSpPr/>
      </dsp:nvSpPr>
      <dsp:spPr>
        <a:xfrm>
          <a:off x="911257" y="624880"/>
          <a:ext cx="12609169" cy="12504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Rehosting (Lift and Shift):</a:t>
          </a:r>
          <a:r>
            <a:rPr lang="en-US" sz="2000" b="0" i="0" kern="1200" dirty="0"/>
            <a:t> A cost-effective option for workloads like aa.com, requiring minimal changes. May not fully leverage the cloud's potential.</a:t>
          </a:r>
        </a:p>
      </dsp:txBody>
      <dsp:txXfrm>
        <a:off x="911257" y="624880"/>
        <a:ext cx="12609169" cy="1250411"/>
      </dsp:txXfrm>
    </dsp:sp>
    <dsp:sp modelId="{5F2FAE2E-C565-4F62-9392-32AD1112333E}">
      <dsp:nvSpPr>
        <dsp:cNvPr id="0" name=""/>
        <dsp:cNvSpPr/>
      </dsp:nvSpPr>
      <dsp:spPr>
        <a:xfrm>
          <a:off x="129750" y="468579"/>
          <a:ext cx="1563014" cy="1563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C9C2C-2379-4DF6-86ED-E0DD4364A1AC}">
      <dsp:nvSpPr>
        <dsp:cNvPr id="0" name=""/>
        <dsp:cNvSpPr/>
      </dsp:nvSpPr>
      <dsp:spPr>
        <a:xfrm>
          <a:off x="1628146" y="2500823"/>
          <a:ext cx="11892280" cy="12504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 err="1"/>
            <a:t>Replatforming</a:t>
          </a:r>
          <a:r>
            <a:rPr lang="en-US" sz="2000" b="1" i="0" kern="1200" dirty="0"/>
            <a:t> (Lift, Tinker, and Shift):</a:t>
          </a:r>
          <a:r>
            <a:rPr lang="en-US" sz="2000" b="0" i="0" kern="1200" dirty="0"/>
            <a:t> Suitable for check-in kiosks and cargo website. Involves some optimization for the cloud environment.</a:t>
          </a:r>
        </a:p>
      </dsp:txBody>
      <dsp:txXfrm>
        <a:off x="1628146" y="2500823"/>
        <a:ext cx="11892280" cy="1250411"/>
      </dsp:txXfrm>
    </dsp:sp>
    <dsp:sp modelId="{FC60E473-99D7-466F-BA44-39791D9EF473}">
      <dsp:nvSpPr>
        <dsp:cNvPr id="0" name=""/>
        <dsp:cNvSpPr/>
      </dsp:nvSpPr>
      <dsp:spPr>
        <a:xfrm>
          <a:off x="846639" y="2344521"/>
          <a:ext cx="1563014" cy="1563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28AFF-EAB2-4A7F-B9BB-AF39CBB4605E}">
      <dsp:nvSpPr>
        <dsp:cNvPr id="0" name=""/>
        <dsp:cNvSpPr/>
      </dsp:nvSpPr>
      <dsp:spPr>
        <a:xfrm>
          <a:off x="1628146" y="4307648"/>
          <a:ext cx="11892280" cy="13886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Migration Tools:</a:t>
          </a:r>
          <a:r>
            <a:rPr lang="en-US" sz="2000" b="0" i="0" kern="1200" dirty="0"/>
            <a:t> Each CSP offers tools like AWS Server Migration Service, Azure Migrate, and Google Cloud Migrate for Compute Engine, tailored to the chosen strategy.</a:t>
          </a:r>
          <a:endParaRPr lang="en-CA" sz="2000" b="0" i="0" kern="1200" dirty="0"/>
        </a:p>
      </dsp:txBody>
      <dsp:txXfrm>
        <a:off x="1628146" y="4307648"/>
        <a:ext cx="11892280" cy="1388644"/>
      </dsp:txXfrm>
    </dsp:sp>
    <dsp:sp modelId="{515CCFD3-88F7-48B0-911A-CB2FDC749807}">
      <dsp:nvSpPr>
        <dsp:cNvPr id="0" name=""/>
        <dsp:cNvSpPr/>
      </dsp:nvSpPr>
      <dsp:spPr>
        <a:xfrm>
          <a:off x="846639" y="4220464"/>
          <a:ext cx="1563014" cy="1563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AF2F2-BAC6-41D8-A5CF-5D4B6294E2F9}">
      <dsp:nvSpPr>
        <dsp:cNvPr id="0" name=""/>
        <dsp:cNvSpPr/>
      </dsp:nvSpPr>
      <dsp:spPr>
        <a:xfrm>
          <a:off x="911257" y="6077293"/>
          <a:ext cx="12609169" cy="16012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/>
            <a:t>Tools provided by AWS, Azure, and Google Cloud: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000" b="0" i="0" kern="1200" dirty="0"/>
            <a:t>AWS: Server Migration Service, Database Migration Service.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000" b="0" i="0" kern="1200" dirty="0"/>
            <a:t>Azure: Azure Migrate, Azure Database Migration Service.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000" b="0" i="0" kern="1200" dirty="0"/>
            <a:t>Google Cloud: Migrate for Compute Engine, Database Migration Service.</a:t>
          </a:r>
          <a:endParaRPr lang="en-US" sz="2000" b="0" i="0" kern="1200" dirty="0"/>
        </a:p>
      </dsp:txBody>
      <dsp:txXfrm>
        <a:off x="911257" y="6077293"/>
        <a:ext cx="12609169" cy="1601239"/>
      </dsp:txXfrm>
    </dsp:sp>
    <dsp:sp modelId="{DE150DDA-6730-40AA-9DE8-8EDF11540856}">
      <dsp:nvSpPr>
        <dsp:cNvPr id="0" name=""/>
        <dsp:cNvSpPr/>
      </dsp:nvSpPr>
      <dsp:spPr>
        <a:xfrm>
          <a:off x="129750" y="6096406"/>
          <a:ext cx="1563014" cy="1563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Internal Communications Services:</a:t>
            </a:r>
          </a:p>
          <a:p>
            <a:endParaRPr lang="en-US"/>
          </a:p>
          <a:p>
            <a:r>
              <a:rPr lang="en-US"/>
              <a:t>Computing: Azure App Service: A platform-as-a-service (PaaS) offering for hosting and scaling web applications.</a:t>
            </a:r>
          </a:p>
          <a:p>
            <a:r>
              <a:rPr lang="en-US"/>
              <a:t>Storage: Azure Blob Storage: Cost-effective storage for unstructured data like user files and application logs.</a:t>
            </a:r>
          </a:p>
          <a:p>
            <a:r>
              <a:rPr lang="en-US"/>
              <a:t>Networking: Azure Virtual Network (VNet): Provides a secure and isolated network environment for the application within Azure.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D1C3-6F23-BCD6-8A6D-5420B5A34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95C5C-D593-9382-31B7-BD08D5E6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41D18-3235-EBFE-BEC2-E6614A91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AF516-3ABA-5F06-9638-36544F49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AADFC-9418-1B85-F8E1-0865E919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8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B924-7E5C-306E-BCEB-5E6719BE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F1AF9-C7D3-87C9-27B6-69103B43D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54775-42E1-0297-6898-291AEF6CD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C43D4-381B-E5F7-2704-9027DE8A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03251-C722-A359-F97F-9D0BF84D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0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77537A-E516-D4EF-95BC-E46C223EB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FA882-1E03-B369-2572-A8E5D0792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EAF14-EBBB-6430-D4EB-E9FC9382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7D9C4-9A92-DD03-FBA3-712B5BB8F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F7E1D-3CA3-BADB-A2FA-CB8C72A1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6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2D6C-4AD3-0BA9-A520-9403C687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A67F-936D-5FA7-2D46-293D98E6D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292C7-5981-F822-D882-A03BFDD0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4AD2B-E15A-5A1F-8A02-F1CFFF58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DAF28-48F5-8037-CA7A-66187A65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3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8541-EE9D-2B5E-2693-E9AA3213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33B95-A20D-1F10-8C75-5E44359F8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CC4D-8875-7D29-DBAA-AEFAAAE5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E7C5-BA3B-6965-42CD-59201C1A9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06051-65C5-7CB0-DC70-F4934D89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4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9BDD-F627-B804-43F6-F76F436E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07425-E6EB-D786-B83B-D19D9D0F2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E1098-FDD1-46F7-0284-45826B98D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CA59-2F92-948D-3735-A115B4E3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D2EBE-55A2-37F3-A6EF-84B9B19B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E475A-3296-58EE-B765-037BBD38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2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FF85-DEB5-25F5-1AD4-018DE14B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F8BB5-CFF6-1F3B-5A0A-A28ED9CB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9FE85-6BAC-A859-16D4-FF9618A9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997E0-9FA6-963D-DDF3-FD91C3C54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7EB45-E93A-980B-3C79-71A66F1A3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F4E93-AA9E-6966-4A39-7F4D9D3E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1EE35-9A09-0975-C0D1-874413BE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56747-D4C1-4F9F-DF45-BC807415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29AF-4564-571C-D44B-94F8D4F8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9F5836-17EE-9C70-74D5-1EA338D6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802F-CF94-61EE-593A-E009AC1E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F9C9D-AA61-3702-2B13-1722B156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BFDB8-0FC7-6C97-F3D5-399EF7B59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77251-80AD-C36F-028B-1FC14F5B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C6C49-C649-60CD-3D38-7D305BC5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6093-A642-1A1C-31B8-ACCA3BDF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C278-008E-2CF9-B56E-DF4C19EBC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C2838-6088-03FF-1E60-EACFA9765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29264-60FE-1FB3-8D3A-8C7E8621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1F30B-3D17-2D6F-DD91-AE0D8BA6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D6AD3-8768-70DA-1254-60BA17D7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9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0BA3-E15C-D3C8-99F7-54D9BB40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FF43B-3FBF-C78B-6952-DD37A5D4F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4052A-2DD0-0950-8105-B83BD3AC1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5AE4B-47A8-A03E-AE48-1EA2948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29E87-E000-C133-0AB5-9EC33033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F2DFA-C7D4-77FC-8885-0FA0645A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3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F2FA9A-A1F9-5FA4-5466-7A88BFBB6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8387-4407-4929-3F2A-07509D7FC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039A6-109A-498D-AE5C-4E084811F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1E86-F703-610E-4B52-5F1C700F0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E6D96-5079-3DA0-EE7C-3459F5FB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1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gaport.com/blog/aws-azure-google-cloud-the-big-three-compared/" TargetMode="External"/><Relationship Id="rId7" Type="http://schemas.openxmlformats.org/officeDocument/2006/relationships/hyperlink" Target="https://www.prnewswire.com/news-releases/american-airlines-embarks-on-global-cloud-transformation-with-ibm-300480254.html" TargetMode="External"/><Relationship Id="rId2" Type="http://schemas.openxmlformats.org/officeDocument/2006/relationships/hyperlink" Target="https://orangematter.solarwinds.com/2023/01/19/cloud-workloads-guid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heckpoint.com/cyber-hub/cloud-security/what-is-cloud-security/top-cloud-security-challenges-in-2023/" TargetMode="External"/><Relationship Id="rId5" Type="http://schemas.openxmlformats.org/officeDocument/2006/relationships/hyperlink" Target="https://www.gartner.com/en/information-technology/topics/digital-transformation" TargetMode="External"/><Relationship Id="rId4" Type="http://schemas.openxmlformats.org/officeDocument/2006/relationships/hyperlink" Target="https://www.vmware.com/topics/glossary/content/cloud-migration-strategy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799" y="984590"/>
            <a:ext cx="10755479" cy="1211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80"/>
              </a:lnSpc>
            </a:pPr>
            <a:r>
              <a:rPr lang="en-US" sz="2400" dirty="0">
                <a:solidFill>
                  <a:schemeClr val="bg1"/>
                </a:solidFill>
                <a:latin typeface="Be Vietnam"/>
              </a:rPr>
              <a:t>CLOUD TECHNOLOGIES – SYST8131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381000" y="7205019"/>
            <a:ext cx="18059400" cy="2892267"/>
            <a:chOff x="-19171000" y="1813504"/>
            <a:chExt cx="23920804" cy="3856355"/>
          </a:xfrm>
        </p:grpSpPr>
        <p:sp>
          <p:nvSpPr>
            <p:cNvPr id="6" name="TextBox 6"/>
            <p:cNvSpPr txBox="1"/>
            <p:nvPr/>
          </p:nvSpPr>
          <p:spPr>
            <a:xfrm>
              <a:off x="-16890996" y="1813504"/>
              <a:ext cx="3155600" cy="1445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91" dirty="0">
                  <a:solidFill>
                    <a:schemeClr val="bg1"/>
                  </a:solidFill>
                  <a:latin typeface="Be Vietnam Ultra-Bold"/>
                </a:rPr>
                <a:t>PRESENTED TO</a:t>
              </a:r>
            </a:p>
            <a:p>
              <a:pPr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chemeClr val="bg1"/>
                  </a:solidFill>
                  <a:latin typeface="IBM Plex Sans"/>
                </a:rPr>
                <a:t>Saurabh Sharma</a:t>
              </a:r>
            </a:p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endParaRPr lang="en-US" sz="2199" u="none" spc="191" dirty="0">
                <a:solidFill>
                  <a:schemeClr val="bg1"/>
                </a:solidFill>
                <a:latin typeface="Be Vietnam Ultra-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9171000" y="2454477"/>
              <a:ext cx="4749804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endParaRPr lang="en-US" sz="2400" dirty="0">
                <a:solidFill>
                  <a:schemeClr val="bg1"/>
                </a:solidFill>
                <a:latin typeface="IBM Plex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2796699" y="1813504"/>
              <a:ext cx="6578611" cy="385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91" dirty="0">
                  <a:solidFill>
                    <a:schemeClr val="bg1"/>
                  </a:solidFill>
                  <a:latin typeface="Be Vietnam Ultra-Bold"/>
                </a:rPr>
                <a:t>PRESENTED BY</a:t>
              </a:r>
            </a:p>
            <a:p>
              <a:pPr algn="r">
                <a:lnSpc>
                  <a:spcPts val="3359"/>
                </a:lnSpc>
              </a:pPr>
              <a:r>
                <a:rPr lang="en-US" sz="2000" dirty="0">
                  <a:solidFill>
                    <a:schemeClr val="bg1"/>
                  </a:solidFill>
                  <a:latin typeface="IBM Plex Sans"/>
                </a:rPr>
                <a:t>UCHECHUKWU ANYANWU(8961182)</a:t>
              </a:r>
            </a:p>
            <a:p>
              <a:pPr algn="r">
                <a:lnSpc>
                  <a:spcPts val="3359"/>
                </a:lnSpc>
              </a:pPr>
              <a:r>
                <a:rPr lang="en-US" sz="2000" dirty="0">
                  <a:solidFill>
                    <a:schemeClr val="bg1"/>
                  </a:solidFill>
                  <a:latin typeface="IBM Plex Sans"/>
                </a:rPr>
                <a:t>SWATHI ANIL(8905477)</a:t>
              </a:r>
            </a:p>
            <a:p>
              <a:pPr algn="r">
                <a:lnSpc>
                  <a:spcPts val="3359"/>
                </a:lnSpc>
              </a:pPr>
              <a:r>
                <a:rPr lang="en-US" sz="2000" dirty="0">
                  <a:solidFill>
                    <a:schemeClr val="bg1"/>
                  </a:solidFill>
                  <a:latin typeface="IBM Plex Sans"/>
                </a:rPr>
                <a:t>ABINAYA BABU(8965480)</a:t>
              </a:r>
            </a:p>
            <a:p>
              <a:pPr algn="r">
                <a:lnSpc>
                  <a:spcPts val="3359"/>
                </a:lnSpc>
              </a:pPr>
              <a:r>
                <a:rPr lang="en-US" sz="2000" dirty="0">
                  <a:solidFill>
                    <a:schemeClr val="bg1"/>
                  </a:solidFill>
                  <a:latin typeface="IBM Plex Sans"/>
                </a:rPr>
                <a:t>DINESH KUMAR ARIYADHAVARAJ(8875887)  </a:t>
              </a:r>
            </a:p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endParaRPr lang="en-US" sz="2199" u="none" spc="191" dirty="0">
                <a:solidFill>
                  <a:schemeClr val="bg1"/>
                </a:solidFill>
                <a:latin typeface="Be Vietnam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79622"/>
              <a:ext cx="4749804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endParaRPr lang="en-US" sz="2400" dirty="0">
                <a:solidFill>
                  <a:schemeClr val="bg1"/>
                </a:solidFill>
                <a:latin typeface="IBM Plex Sans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47800" y="853252"/>
            <a:ext cx="3244797" cy="9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1"/>
              </a:lnSpc>
              <a:spcBef>
                <a:spcPct val="0"/>
              </a:spcBef>
            </a:pPr>
            <a:r>
              <a:rPr lang="en-US" sz="5501" dirty="0">
                <a:solidFill>
                  <a:schemeClr val="bg1"/>
                </a:solidFill>
                <a:latin typeface="IBM Plex Sans Bold"/>
              </a:rPr>
              <a:t>Group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3AE0B-6409-B557-58B6-0339710EAE16}"/>
              </a:ext>
            </a:extLst>
          </p:cNvPr>
          <p:cNvSpPr txBox="1"/>
          <p:nvPr/>
        </p:nvSpPr>
        <p:spPr>
          <a:xfrm>
            <a:off x="1769137" y="4220170"/>
            <a:ext cx="14749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dirty="0">
                <a:solidFill>
                  <a:srgbClr val="ECECEC"/>
                </a:solidFill>
                <a:effectLst/>
                <a:latin typeface="Söhne"/>
              </a:rPr>
              <a:t>Cloud Migration Business Case for American Airlines</a:t>
            </a:r>
            <a:endParaRPr lang="en-CA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65080" y="5003800"/>
            <a:ext cx="4937760" cy="4800600"/>
            <a:chOff x="0" y="0"/>
            <a:chExt cx="6583680" cy="640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83680" cy="6400800"/>
            </a:xfrm>
            <a:custGeom>
              <a:avLst/>
              <a:gdLst/>
              <a:ahLst/>
              <a:cxnLst/>
              <a:rect l="l" t="t" r="r" b="b"/>
              <a:pathLst>
                <a:path w="6583680" h="6400800">
                  <a:moveTo>
                    <a:pt x="6583680" y="6400800"/>
                  </a:moveTo>
                  <a:lnTo>
                    <a:pt x="6583680" y="0"/>
                  </a:lnTo>
                  <a:lnTo>
                    <a:pt x="0" y="6400800"/>
                  </a:lnTo>
                  <a:close/>
                </a:path>
              </a:pathLst>
            </a:custGeom>
            <a:solidFill>
              <a:srgbClr val="0F9ED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48374" y="920625"/>
            <a:ext cx="16386154" cy="8440398"/>
            <a:chOff x="0" y="0"/>
            <a:chExt cx="21848206" cy="112538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48190" cy="11253851"/>
            </a:xfrm>
            <a:custGeom>
              <a:avLst/>
              <a:gdLst/>
              <a:ahLst/>
              <a:cxnLst/>
              <a:rect l="l" t="t" r="r" b="b"/>
              <a:pathLst>
                <a:path w="21848190" h="11253851">
                  <a:moveTo>
                    <a:pt x="19050" y="0"/>
                  </a:moveTo>
                  <a:lnTo>
                    <a:pt x="21829140" y="0"/>
                  </a:lnTo>
                  <a:cubicBezTo>
                    <a:pt x="21839681" y="0"/>
                    <a:pt x="21848190" y="8509"/>
                    <a:pt x="21848190" y="19050"/>
                  </a:cubicBezTo>
                  <a:lnTo>
                    <a:pt x="21848190" y="11234801"/>
                  </a:lnTo>
                  <a:cubicBezTo>
                    <a:pt x="21848190" y="11245342"/>
                    <a:pt x="21839681" y="11253851"/>
                    <a:pt x="21829140" y="11253851"/>
                  </a:cubicBezTo>
                  <a:lnTo>
                    <a:pt x="19050" y="11253851"/>
                  </a:lnTo>
                  <a:cubicBezTo>
                    <a:pt x="8509" y="11253851"/>
                    <a:pt x="0" y="11245342"/>
                    <a:pt x="0" y="11234801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1234801"/>
                  </a:lnTo>
                  <a:lnTo>
                    <a:pt x="19050" y="11234801"/>
                  </a:lnTo>
                  <a:lnTo>
                    <a:pt x="19050" y="11215751"/>
                  </a:lnTo>
                  <a:lnTo>
                    <a:pt x="21829140" y="11215751"/>
                  </a:lnTo>
                  <a:lnTo>
                    <a:pt x="21829140" y="11234801"/>
                  </a:lnTo>
                  <a:lnTo>
                    <a:pt x="21810090" y="11234801"/>
                  </a:lnTo>
                  <a:lnTo>
                    <a:pt x="21810090" y="19050"/>
                  </a:lnTo>
                  <a:lnTo>
                    <a:pt x="21829140" y="19050"/>
                  </a:lnTo>
                  <a:lnTo>
                    <a:pt x="21829140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15200" y="1043471"/>
            <a:ext cx="4675150" cy="8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8"/>
              </a:lnSpc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7400" y="2053738"/>
            <a:ext cx="13891260" cy="7017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CA" sz="19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Orange Matter. (2023, January 19). How to Assess Current Workloads for a Cloud Migration</a:t>
            </a:r>
            <a:r>
              <a:rPr lang="en-CA" sz="19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https://orangematter.solarwinds.com/2023/01/19/cloud-workloads-guide/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CA" sz="19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AWS, Azure, and GCP: The Big Three Compared. (n.d.). 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https://www.megaport.com/blog/aws-azure-google-cloud-the-big-three-compared/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CA" sz="19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VMware Glossary. (n.d.). What is a Cloud Migration Strategy?</a:t>
            </a:r>
            <a:r>
              <a:rPr lang="en-CA" sz="19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https://www.vmware.com/topics/glossary/content/cloud-migration-strategy.html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CA" sz="19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Gartner. (n.d.). Digital Transformation: How to Scope and Execute Strategy</a:t>
            </a:r>
            <a:r>
              <a:rPr lang="en-CA" sz="19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https://www.gartner.com/en/information-technology/topics/digital-transformation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CA" sz="19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Check Point Software. (n.d.). Top Cloud Security Challenges in 2023</a:t>
            </a:r>
            <a:r>
              <a:rPr lang="en-CA" sz="19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https://www.checkpoint.com/cyber-hub/cloud-security/what-is-cloud-security/top-cloud-security-challenges-in-2023/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CA" sz="19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 Newswire. (2017, June 27). American Airlines Embarks on Global Cloud Transformation with IBM</a:t>
            </a:r>
            <a:r>
              <a:rPr lang="en-CA" sz="19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CA" sz="1900" u="sng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https://www.prnewswire.com/news-releases/american-airlines-embarks-on-global-cloud-transformation-with-ibm-300480254.html</a:t>
            </a:r>
            <a:endParaRPr lang="en-IN" sz="1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+mj-lt"/>
              <a:buAutoNum type="arabicPeriod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+mj-lt"/>
              <a:buAutoNum type="arabicPeriod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+mj-lt"/>
              <a:buAutoNum type="arabicPeriod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+mj-lt"/>
              <a:buAutoNum type="arabicPeriod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 fontAlgn="base">
              <a:buFont typeface="+mj-lt"/>
              <a:buAutoNum type="arabicPeriod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7213" y="4386903"/>
            <a:ext cx="2845162" cy="4381054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71241" y="4397566"/>
            <a:ext cx="2845162" cy="4381054"/>
            <a:chOff x="0" y="0"/>
            <a:chExt cx="862412" cy="132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30211" y="4428912"/>
            <a:ext cx="2845162" cy="4381054"/>
            <a:chOff x="0" y="0"/>
            <a:chExt cx="862412" cy="1327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96407" y="873600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5386531" y="877861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8830211" y="8770032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0" y="0"/>
            <a:ext cx="18288000" cy="3310325"/>
            <a:chOff x="0" y="0"/>
            <a:chExt cx="5059561" cy="11729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097530" y="8000373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457200" y="433827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867263" y="571500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475343" y="9107922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2273057" y="4698979"/>
            <a:ext cx="1993473" cy="2287333"/>
          </a:xfrm>
          <a:custGeom>
            <a:avLst/>
            <a:gdLst/>
            <a:ahLst/>
            <a:cxnLst/>
            <a:rect l="l" t="t" r="r" b="b"/>
            <a:pathLst>
              <a:path w="2382639" h="2287333">
                <a:moveTo>
                  <a:pt x="0" y="0"/>
                </a:moveTo>
                <a:lnTo>
                  <a:pt x="2382638" y="0"/>
                </a:lnTo>
                <a:lnTo>
                  <a:pt x="2382638" y="2287333"/>
                </a:lnTo>
                <a:lnTo>
                  <a:pt x="0" y="2287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6149984" y="4506392"/>
            <a:ext cx="1660366" cy="2508794"/>
          </a:xfrm>
          <a:custGeom>
            <a:avLst/>
            <a:gdLst/>
            <a:ahLst/>
            <a:cxnLst/>
            <a:rect l="l" t="t" r="r" b="b"/>
            <a:pathLst>
              <a:path w="1660366" h="2508794">
                <a:moveTo>
                  <a:pt x="0" y="0"/>
                </a:moveTo>
                <a:lnTo>
                  <a:pt x="1660366" y="0"/>
                </a:lnTo>
                <a:lnTo>
                  <a:pt x="1660366" y="2508794"/>
                </a:lnTo>
                <a:lnTo>
                  <a:pt x="0" y="25087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3" name="Freeform 23"/>
          <p:cNvSpPr/>
          <p:nvPr/>
        </p:nvSpPr>
        <p:spPr>
          <a:xfrm>
            <a:off x="9516314" y="4648469"/>
            <a:ext cx="1645251" cy="2472372"/>
          </a:xfrm>
          <a:custGeom>
            <a:avLst/>
            <a:gdLst/>
            <a:ahLst/>
            <a:cxnLst/>
            <a:rect l="l" t="t" r="r" b="b"/>
            <a:pathLst>
              <a:path w="1645251" h="2472372">
                <a:moveTo>
                  <a:pt x="0" y="0"/>
                </a:moveTo>
                <a:lnTo>
                  <a:pt x="1645251" y="0"/>
                </a:lnTo>
                <a:lnTo>
                  <a:pt x="1645251" y="2472372"/>
                </a:lnTo>
                <a:lnTo>
                  <a:pt x="0" y="247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4047900" y="3476543"/>
            <a:ext cx="1045065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dirty="0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34480" y="7223720"/>
            <a:ext cx="2470628" cy="37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 dirty="0" err="1">
                <a:solidFill>
                  <a:srgbClr val="FFFBFB"/>
                </a:solidFill>
                <a:latin typeface="DM Sans"/>
              </a:rPr>
              <a:t>Uchechukwu</a:t>
            </a:r>
            <a:endParaRPr lang="en-US" sz="2477" spc="123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900339" y="7234383"/>
            <a:ext cx="1817546" cy="37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 dirty="0">
                <a:solidFill>
                  <a:srgbClr val="FFFBFB"/>
                </a:solidFill>
                <a:latin typeface="DM Sans"/>
              </a:rPr>
              <a:t>Swathi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44019" y="7265729"/>
            <a:ext cx="1817546" cy="37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 dirty="0" err="1">
                <a:solidFill>
                  <a:srgbClr val="FFFBFB"/>
                </a:solidFill>
                <a:latin typeface="DM Sans"/>
              </a:rPr>
              <a:t>Abinaya</a:t>
            </a:r>
            <a:endParaRPr lang="en-US" sz="2477" spc="123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5938045" y="1142115"/>
            <a:ext cx="6229167" cy="93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dirty="0">
                <a:solidFill>
                  <a:srgbClr val="FFFFFF"/>
                </a:solidFill>
                <a:latin typeface="Archivo Black"/>
              </a:rPr>
              <a:t>Thank You!</a:t>
            </a:r>
            <a:endParaRPr lang="en-US" sz="5574" u="none" strike="noStrike" dirty="0">
              <a:solidFill>
                <a:srgbClr val="FFFFFF"/>
              </a:solidFill>
              <a:latin typeface="Archivo Black"/>
            </a:endParaRPr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739E2DE7-AFEA-4D06-9BAD-ABA779F9FE46}"/>
              </a:ext>
            </a:extLst>
          </p:cNvPr>
          <p:cNvGrpSpPr/>
          <p:nvPr/>
        </p:nvGrpSpPr>
        <p:grpSpPr>
          <a:xfrm>
            <a:off x="12167212" y="4373052"/>
            <a:ext cx="2845162" cy="4381054"/>
            <a:chOff x="0" y="0"/>
            <a:chExt cx="862412" cy="132796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BD9EBAB9-5ED7-704A-8F77-3740283D8AED}"/>
                </a:ext>
              </a:extLst>
            </p:cNvPr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D3E147F5-1D83-44EC-A60C-A37BBF863F72}"/>
                </a:ext>
              </a:extLst>
            </p:cNvPr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13">
            <a:extLst>
              <a:ext uri="{FF2B5EF4-FFF2-40B4-BE49-F238E27FC236}">
                <a16:creationId xmlns:a16="http://schemas.microsoft.com/office/drawing/2014/main" id="{B5B6AB32-41FB-0A35-E83C-88F450798B44}"/>
              </a:ext>
            </a:extLst>
          </p:cNvPr>
          <p:cNvSpPr/>
          <p:nvPr/>
        </p:nvSpPr>
        <p:spPr>
          <a:xfrm>
            <a:off x="12167212" y="8714172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013286A2-3DBA-19C2-AE31-4FC33FF1BB55}"/>
              </a:ext>
            </a:extLst>
          </p:cNvPr>
          <p:cNvSpPr txBox="1"/>
          <p:nvPr/>
        </p:nvSpPr>
        <p:spPr>
          <a:xfrm>
            <a:off x="12681020" y="7209869"/>
            <a:ext cx="1817546" cy="37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 dirty="0">
                <a:solidFill>
                  <a:srgbClr val="FFFBFB"/>
                </a:solidFill>
                <a:latin typeface="DM Sans"/>
              </a:rPr>
              <a:t>Dinesh</a:t>
            </a:r>
          </a:p>
        </p:txBody>
      </p:sp>
      <p:sp>
        <p:nvSpPr>
          <p:cNvPr id="37" name="Freeform 28">
            <a:extLst>
              <a:ext uri="{FF2B5EF4-FFF2-40B4-BE49-F238E27FC236}">
                <a16:creationId xmlns:a16="http://schemas.microsoft.com/office/drawing/2014/main" id="{1D1CC24C-0896-65E5-2C28-F9A42D379A18}"/>
              </a:ext>
            </a:extLst>
          </p:cNvPr>
          <p:cNvSpPr/>
          <p:nvPr/>
        </p:nvSpPr>
        <p:spPr>
          <a:xfrm>
            <a:off x="12695768" y="4474786"/>
            <a:ext cx="1999687" cy="2694801"/>
          </a:xfrm>
          <a:custGeom>
            <a:avLst/>
            <a:gdLst/>
            <a:ahLst/>
            <a:cxnLst/>
            <a:rect l="l" t="t" r="r" b="b"/>
            <a:pathLst>
              <a:path w="1841959" h="2558277">
                <a:moveTo>
                  <a:pt x="0" y="0"/>
                </a:moveTo>
                <a:lnTo>
                  <a:pt x="1841959" y="0"/>
                </a:lnTo>
                <a:lnTo>
                  <a:pt x="1841959" y="2558277"/>
                </a:lnTo>
                <a:lnTo>
                  <a:pt x="0" y="25582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48CEB-8D68-0584-F17A-E5B1F7CF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DD4611-CC3E-3B98-4116-54E0DE725AD3}"/>
              </a:ext>
            </a:extLst>
          </p:cNvPr>
          <p:cNvSpPr/>
          <p:nvPr/>
        </p:nvSpPr>
        <p:spPr>
          <a:xfrm>
            <a:off x="8350513" y="3819347"/>
            <a:ext cx="9935029" cy="646765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A9A46-A3AC-5B97-F250-D4F9CA21ECB5}"/>
              </a:ext>
            </a:extLst>
          </p:cNvPr>
          <p:cNvSpPr txBox="1"/>
          <p:nvPr/>
        </p:nvSpPr>
        <p:spPr>
          <a:xfrm>
            <a:off x="2438400" y="627183"/>
            <a:ext cx="124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i="0" dirty="0">
                <a:effectLst/>
                <a:latin typeface="+mj-lt"/>
              </a:rPr>
              <a:t>Introduction</a:t>
            </a:r>
            <a:endParaRPr lang="en-CA" sz="54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C0AC9-000E-A3BF-CF44-102A99B7A807}"/>
              </a:ext>
            </a:extLst>
          </p:cNvPr>
          <p:cNvSpPr txBox="1"/>
          <p:nvPr/>
        </p:nvSpPr>
        <p:spPr>
          <a:xfrm>
            <a:off x="1524000" y="2019300"/>
            <a:ext cx="11049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American Airlines, a leader in the aviation industry, is committed to enhancing the customer experience through digital innovation.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 To achieve this, they're looking to migrate critical workloads to the cloud, leaving behind legacy constraints.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This presentation explores the workloads, compares cloud providers, and recommends a migration strategy.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CA" sz="2400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4AECD97-D66E-F7F0-9682-F415CB518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491972"/>
              </p:ext>
            </p:extLst>
          </p:nvPr>
        </p:nvGraphicFramePr>
        <p:xfrm>
          <a:off x="-1600200" y="5448300"/>
          <a:ext cx="13258800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2740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ud computing diagram with icons&#10;&#10;Description automatically generated with medium confidence">
            <a:extLst>
              <a:ext uri="{FF2B5EF4-FFF2-40B4-BE49-F238E27FC236}">
                <a16:creationId xmlns:a16="http://schemas.microsoft.com/office/drawing/2014/main" id="{40D5D690-BC9E-BE70-A7C3-8A242F9C2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t="9091" r="22640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556640" y="1741932"/>
            <a:ext cx="10187559" cy="1223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Workloads for Migration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66" y="3665220"/>
            <a:ext cx="4951476" cy="13716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B9EFE7-AC66-2793-27FD-202D345A7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026521"/>
              </p:ext>
            </p:extLst>
          </p:nvPr>
        </p:nvGraphicFramePr>
        <p:xfrm>
          <a:off x="304800" y="3844861"/>
          <a:ext cx="9525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3B6AC4B5-4620-7F13-D7EB-E838D2377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7" r="23699"/>
          <a:stretch/>
        </p:blipFill>
        <p:spPr>
          <a:xfrm>
            <a:off x="20" y="10"/>
            <a:ext cx="9143980" cy="10286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5043" cy="10287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74D995-6FB7-F344-EC1D-DE4AD4C90903}"/>
              </a:ext>
            </a:extLst>
          </p:cNvPr>
          <p:cNvSpPr txBox="1"/>
          <p:nvPr/>
        </p:nvSpPr>
        <p:spPr>
          <a:xfrm>
            <a:off x="9525000" y="876300"/>
            <a:ext cx="7848600" cy="8153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AWS, Azure, and Google Cloud</a:t>
            </a:r>
            <a:r>
              <a:rPr lang="en-US" sz="2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are the major contenders, offering services for each workload: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aa.com:</a:t>
            </a:r>
            <a:r>
              <a:rPr lang="en-US" sz="2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Amazon EC2 (AWS), Azure Virtual Machines, Google Cloud Compute Engine (consider factors like performance, pricing, and integration)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Mobile App:</a:t>
            </a:r>
            <a:r>
              <a:rPr lang="en-IN" sz="2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Amazon Mobile Hub (AWS), Azure App Service, Firebase (Google Cloud) (consider development frameworks, backend services, and analytics)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Check-in Kiosks:</a:t>
            </a:r>
            <a:r>
              <a:rPr lang="en-IN" sz="2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Amazon API Gateway (AWS), Azure API Management, Apigee API Platform (Google Cloud) (consider API management features, security, and integration options)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Cargo Website:</a:t>
            </a:r>
            <a:r>
              <a:rPr lang="en-IN" sz="2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Amazon S3 (AWS), Azure Blob Storage, Google Cloud Storage (consider data retrieval needs, lifetime, and access control)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20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Subscription fees, service-level agreements, and specific features</a:t>
            </a:r>
            <a:r>
              <a:rPr lang="en-US" sz="20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will be compared based on workload requirements.</a:t>
            </a:r>
          </a:p>
          <a:p>
            <a:pPr>
              <a:lnSpc>
                <a:spcPct val="150000"/>
              </a:lnSpc>
            </a:pPr>
            <a:endParaRPr lang="en-IN" sz="2000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44735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B006B-1418-F791-6BFD-A1A63EBD4AA2}"/>
              </a:ext>
            </a:extLst>
          </p:cNvPr>
          <p:cNvSpPr txBox="1"/>
          <p:nvPr/>
        </p:nvSpPr>
        <p:spPr>
          <a:xfrm>
            <a:off x="4267200" y="0"/>
            <a:ext cx="10187559" cy="1223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Migration Strategies and Tools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79D4BEF-0BD7-E09D-D424-7C83ABA5F5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09558"/>
              </p:ext>
            </p:extLst>
          </p:nvPr>
        </p:nvGraphicFramePr>
        <p:xfrm>
          <a:off x="2168071" y="1714500"/>
          <a:ext cx="13951857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F77738-5D7A-0274-AF06-EC7C740647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021250"/>
              </p:ext>
            </p:extLst>
          </p:nvPr>
        </p:nvGraphicFramePr>
        <p:xfrm>
          <a:off x="2204357" y="1199805"/>
          <a:ext cx="136398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437192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DC4657-729E-6D4F-3553-91C8ECF3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ud computing system with a tree&#10;&#10;Description automatically generated with medium confidence">
            <a:extLst>
              <a:ext uri="{FF2B5EF4-FFF2-40B4-BE49-F238E27FC236}">
                <a16:creationId xmlns:a16="http://schemas.microsoft.com/office/drawing/2014/main" id="{878CCF00-E57D-527C-D51F-DE011A417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9091" r="30325" b="-1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66" y="3665220"/>
            <a:ext cx="4951476" cy="13716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4F5BF1B-2400-EF5C-B6F5-2DB264BEA0D8}"/>
              </a:ext>
            </a:extLst>
          </p:cNvPr>
          <p:cNvSpPr txBox="1"/>
          <p:nvPr/>
        </p:nvSpPr>
        <p:spPr>
          <a:xfrm>
            <a:off x="228267" y="1943101"/>
            <a:ext cx="9220533" cy="670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97155" lvl="1">
              <a:lnSpc>
                <a:spcPct val="90000"/>
              </a:lnSpc>
              <a:spcAft>
                <a:spcPts val="600"/>
              </a:spcAft>
            </a:pPr>
            <a:r>
              <a:rPr lang="en-US" sz="4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Cloud Security and Governance Tools</a:t>
            </a:r>
          </a:p>
          <a:p>
            <a:pPr marL="97155" lvl="1">
              <a:lnSpc>
                <a:spcPct val="90000"/>
              </a:lnSpc>
              <a:spcAft>
                <a:spcPts val="600"/>
              </a:spcAft>
            </a:pP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/>
              <a:t>Identity and Access Management (IAM):</a:t>
            </a:r>
            <a:r>
              <a:rPr lang="en-US" sz="2400" dirty="0"/>
              <a:t> Secure data access control is crucial. Compare AWS IAM, Azure Active Directory, and Google Cloud Identity and Access Management based on factors like SSO, RBAC, and integration with existing systems.</a:t>
            </a:r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IN" sz="2400" b="1" dirty="0"/>
              <a:t>Network Security:</a:t>
            </a:r>
            <a:r>
              <a:rPr lang="en-IN" sz="2400" dirty="0"/>
              <a:t> Secure networking is essential. Compare AWS Amazon VPC, Azure Virtual Network, and Google Cloud Virtual Private Cloud based on network isolation, traffic filtering, and VPN connectivity.</a:t>
            </a:r>
          </a:p>
          <a:p>
            <a:pPr marL="97155" lvl="1">
              <a:lnSpc>
                <a:spcPct val="90000"/>
              </a:lnSpc>
              <a:spcAft>
                <a:spcPts val="600"/>
              </a:spcAft>
            </a:pPr>
            <a:endParaRPr lang="en-IN" sz="2400" dirty="0"/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/>
              <a:t>Compliance and Governance:</a:t>
            </a:r>
            <a:r>
              <a:rPr lang="en-US" sz="2400" dirty="0"/>
              <a:t> Data protection is paramount. Consider tools like AWS Config and Azure Policy for resource management and configuration control.</a:t>
            </a:r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6626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561A9-0C6E-C9D3-1D3F-D942FC72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s holding a cloud&#10;&#10;Description automatically generated">
            <a:extLst>
              <a:ext uri="{FF2B5EF4-FFF2-40B4-BE49-F238E27FC236}">
                <a16:creationId xmlns:a16="http://schemas.microsoft.com/office/drawing/2014/main" id="{615012B1-A317-3B1C-89F7-893EA768D3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6" t="412" r="4078" b="-1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66" y="3665220"/>
            <a:ext cx="4951476" cy="13716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7506B51-FA51-D4FB-F39B-CB3CAECBA9E9}"/>
              </a:ext>
            </a:extLst>
          </p:cNvPr>
          <p:cNvSpPr txBox="1"/>
          <p:nvPr/>
        </p:nvSpPr>
        <p:spPr>
          <a:xfrm>
            <a:off x="381000" y="1900428"/>
            <a:ext cx="9372600" cy="72816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97155" lvl="1"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4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loud Service Provider Selection Criteria </a:t>
            </a:r>
          </a:p>
          <a:p>
            <a:pPr marL="97155" lvl="1">
              <a:lnSpc>
                <a:spcPct val="90000"/>
              </a:lnSpc>
              <a:spcAft>
                <a:spcPts val="600"/>
              </a:spcAft>
            </a:pP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/>
              <a:t>Service Offerings:</a:t>
            </a:r>
            <a:r>
              <a:rPr lang="en-US" sz="2400" dirty="0"/>
              <a:t> Evaluate the range of cloud services (compute, storage, database, networking) offered by each CSP. Look for a provider that meets all your workload needs and offers scalability and throughput.</a:t>
            </a:r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/>
              <a:t>Performance and Reliability:</a:t>
            </a:r>
            <a:r>
              <a:rPr lang="en-US" sz="2400" dirty="0"/>
              <a:t> Assess the cloud ecosystem's uptime, latency, and service level agreements (SLAs). Select a reliable and robust infrastructure that can support your business-critical workloads.</a:t>
            </a:r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/>
              <a:t>Security and Compliance:</a:t>
            </a:r>
            <a:r>
              <a:rPr lang="en-US" sz="2400" dirty="0"/>
              <a:t> Evaluate the CSP's security features, compliance certifications, and ability to protect data. Ensure they prioritize security and adhere to relevant compliance standards.</a:t>
            </a:r>
          </a:p>
          <a:p>
            <a:pPr marL="97155" lvl="1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dirty="0"/>
              <a:t>Cost and Pricing:</a:t>
            </a:r>
            <a:r>
              <a:rPr lang="en-US" sz="2400" dirty="0"/>
              <a:t> Analyze the total cost of ownership (TCO) including subscription fees, data transfer costs, storage costs, and support services.</a:t>
            </a:r>
          </a:p>
          <a:p>
            <a:pPr marL="440055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36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2A85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76400" y="3883732"/>
            <a:ext cx="6652666" cy="251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692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A85CA"/>
                </a:solidFill>
                <a:latin typeface="Poppins Ultra-Bold"/>
              </a:rPr>
              <a:t>A thorough assessment considering your goals, priorities, and long-term strategy in necessary.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535065" y="580468"/>
            <a:ext cx="17217866" cy="117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 dirty="0">
                <a:solidFill>
                  <a:srgbClr val="F5F5F5"/>
                </a:solidFill>
                <a:latin typeface="+mj-lt"/>
              </a:rPr>
              <a:t>Recommendation</a:t>
            </a:r>
          </a:p>
        </p:txBody>
      </p:sp>
      <p:sp>
        <p:nvSpPr>
          <p:cNvPr id="19" name="TextBox 5"/>
          <p:cNvSpPr txBox="1"/>
          <p:nvPr/>
        </p:nvSpPr>
        <p:spPr>
          <a:xfrm>
            <a:off x="9220200" y="3605979"/>
            <a:ext cx="6652666" cy="276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759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A85CA"/>
                </a:solidFill>
                <a:latin typeface="Poppins Ultra-Bold"/>
              </a:rPr>
              <a:t>Each CSP has its strengths. Choose the one that best aligns with your specific needs and technical requirements.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438400" y="0"/>
            <a:ext cx="13743679" cy="10287000"/>
            <a:chOff x="0" y="0"/>
            <a:chExt cx="361973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734" cy="2709333"/>
            </a:xfrm>
            <a:custGeom>
              <a:avLst/>
              <a:gdLst/>
              <a:ahLst/>
              <a:cxnLst/>
              <a:rect l="l" t="t" r="r" b="b"/>
              <a:pathLst>
                <a:path w="3619734" h="2709333">
                  <a:moveTo>
                    <a:pt x="0" y="0"/>
                  </a:moveTo>
                  <a:lnTo>
                    <a:pt x="3619734" y="0"/>
                  </a:lnTo>
                  <a:lnTo>
                    <a:pt x="3619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197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87389" y="1629395"/>
            <a:ext cx="8245699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dirty="0">
                <a:solidFill>
                  <a:srgbClr val="FFFFFF"/>
                </a:solidFill>
                <a:latin typeface="Now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62400" y="5071169"/>
            <a:ext cx="11400715" cy="2202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2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system-ui"/>
              </a:rPr>
              <a:t>In conclusion, Migrating workloads to the cloud is a strategic decision for American Airlines. Careful consideration of workloads, cloud services, migration strategies, security tools, and CSP selection criteria is crucial. This presentation lays the groundwork for a successful cloud migration journey, enabling American Airlines to soar to new heights.</a:t>
            </a:r>
            <a:endParaRPr lang="en-US" sz="2400" dirty="0">
              <a:solidFill>
                <a:schemeClr val="bg1"/>
              </a:solidFill>
              <a:latin typeface="DM Sans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</TotalTime>
  <Words>1101</Words>
  <Application>Microsoft Office PowerPoint</Application>
  <PresentationFormat>Custom</PresentationFormat>
  <Paragraphs>84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system-ui</vt:lpstr>
      <vt:lpstr>Google Sans</vt:lpstr>
      <vt:lpstr>Aptos</vt:lpstr>
      <vt:lpstr>Now Bold</vt:lpstr>
      <vt:lpstr>DM Sans</vt:lpstr>
      <vt:lpstr>Arial</vt:lpstr>
      <vt:lpstr>Wingdings</vt:lpstr>
      <vt:lpstr>Archivo Black</vt:lpstr>
      <vt:lpstr>Poppins Ultra-Bold</vt:lpstr>
      <vt:lpstr>Söhne</vt:lpstr>
      <vt:lpstr>Be Vietnam Ultra-Bold</vt:lpstr>
      <vt:lpstr>Be Vietnam</vt:lpstr>
      <vt:lpstr>Segoe UI</vt:lpstr>
      <vt:lpstr>Calibri</vt:lpstr>
      <vt:lpstr>IBM Plex Sans Bold</vt:lpstr>
      <vt:lpstr>Calibri Light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Assignment 2.pptx</dc:title>
  <dc:creator>Swathi Anil</dc:creator>
  <cp:lastModifiedBy>Swathi Anil</cp:lastModifiedBy>
  <cp:revision>46</cp:revision>
  <dcterms:created xsi:type="dcterms:W3CDTF">2006-08-16T00:00:00Z</dcterms:created>
  <dcterms:modified xsi:type="dcterms:W3CDTF">2024-04-19T22:52:36Z</dcterms:modified>
  <dc:identifier>DAF-frq4qro</dc:identifier>
</cp:coreProperties>
</file>